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0"/>
  </p:notesMasterIdLst>
  <p:sldIdLst>
    <p:sldId id="256" r:id="rId5"/>
    <p:sldId id="257" r:id="rId6"/>
    <p:sldId id="258" r:id="rId7"/>
    <p:sldId id="259" r:id="rId8"/>
    <p:sldId id="275" r:id="rId9"/>
    <p:sldId id="260" r:id="rId10"/>
    <p:sldId id="261" r:id="rId11"/>
    <p:sldId id="265" r:id="rId12"/>
    <p:sldId id="266" r:id="rId13"/>
    <p:sldId id="267" r:id="rId14"/>
    <p:sldId id="268" r:id="rId15"/>
    <p:sldId id="274" r:id="rId16"/>
    <p:sldId id="263" r:id="rId17"/>
    <p:sldId id="264" r:id="rId18"/>
    <p:sldId id="282" r:id="rId19"/>
    <p:sldId id="270" r:id="rId20"/>
    <p:sldId id="271" r:id="rId21"/>
    <p:sldId id="272" r:id="rId22"/>
    <p:sldId id="276" r:id="rId23"/>
    <p:sldId id="277" r:id="rId24"/>
    <p:sldId id="278" r:id="rId25"/>
    <p:sldId id="284" r:id="rId26"/>
    <p:sldId id="283" r:id="rId27"/>
    <p:sldId id="269" r:id="rId28"/>
    <p:sldId id="279" r:id="rId29"/>
  </p:sldIdLst>
  <p:sldSz cx="12192000" cy="6858000"/>
  <p:notesSz cx="6799263" cy="9929813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esús Fraile Ardanuy" initials="JFA" lastIdx="3" clrIdx="0">
    <p:extLst>
      <p:ext uri="{19B8F6BF-5375-455C-9EA6-DF929625EA0E}">
        <p15:presenceInfo xmlns:p15="http://schemas.microsoft.com/office/powerpoint/2012/main" userId="80a87024cb07227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8E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14B1348-DF71-4438-A5A4-39040FB7AC49}" v="9" dt="2025-10-01T10:23:46.957"/>
    <p1510:client id="{E2AC7E95-5C08-1A37-9C00-922429AFE4E1}" v="311" dt="2025-10-01T18:40:23.848"/>
  </p1510:revLst>
</p1510:revInfo>
</file>

<file path=ppt/tableStyles.xml><?xml version="1.0" encoding="utf-8"?>
<a:tblStyleLst xmlns:a="http://schemas.openxmlformats.org/drawingml/2006/main" def="{5C22544A-7EE6-4342-B048-85BDC9FD1C3A}">
  <a:tblStyle styleId="{9DCAF9ED-07DC-4A11-8D7F-57B35C25682E}" styleName="Estilo medio 1 - Énfasi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2833802-FEF1-4C79-8D5D-14CF1EAF98D9}" styleName="Estilo claro 2 - Acent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0" d="100"/>
          <a:sy n="80" d="100"/>
        </p:scale>
        <p:origin x="739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51342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6BA22A-CCC2-454C-8869-A7C00DC90238}" type="datetimeFigureOut">
              <a:rPr lang="es-ES" smtClean="0"/>
              <a:t>05/10/2025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4713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79927" y="4778722"/>
            <a:ext cx="5439410" cy="3909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51342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874F13-2A19-43E4-B456-6DA4887B434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903521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41" name="Google Shape;7441;p25:notes"/>
          <p:cNvSpPr txBox="1">
            <a:spLocks noGrp="1"/>
          </p:cNvSpPr>
          <p:nvPr>
            <p:ph type="body" idx="1"/>
          </p:nvPr>
        </p:nvSpPr>
        <p:spPr>
          <a:xfrm>
            <a:off x="679927" y="4716661"/>
            <a:ext cx="5439410" cy="4468416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42" name="Google Shape;7442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8287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020705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2"/>
          <p:cNvSpPr/>
          <p:nvPr userDrawn="1"/>
        </p:nvSpPr>
        <p:spPr>
          <a:xfrm>
            <a:off x="0" y="667838"/>
            <a:ext cx="8969413" cy="6222530"/>
          </a:xfrm>
          <a:custGeom>
            <a:avLst/>
            <a:gdLst/>
            <a:ahLst/>
            <a:cxnLst/>
            <a:rect l="l" t="t" r="r" b="b"/>
            <a:pathLst>
              <a:path w="13454120" h="9333795">
                <a:moveTo>
                  <a:pt x="0" y="0"/>
                </a:moveTo>
                <a:lnTo>
                  <a:pt x="13454120" y="0"/>
                </a:lnTo>
                <a:lnTo>
                  <a:pt x="13454120" y="9333795"/>
                </a:lnTo>
                <a:lnTo>
                  <a:pt x="0" y="933379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8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ES" sz="800"/>
          </a:p>
        </p:txBody>
      </p:sp>
      <p:sp>
        <p:nvSpPr>
          <p:cNvPr id="8" name="Freeform 3"/>
          <p:cNvSpPr/>
          <p:nvPr userDrawn="1"/>
        </p:nvSpPr>
        <p:spPr>
          <a:xfrm>
            <a:off x="6831633" y="3429001"/>
            <a:ext cx="5724233" cy="4565075"/>
          </a:xfrm>
          <a:custGeom>
            <a:avLst/>
            <a:gdLst/>
            <a:ahLst/>
            <a:cxnLst/>
            <a:rect l="l" t="t" r="r" b="b"/>
            <a:pathLst>
              <a:path w="8586349" h="6847613">
                <a:moveTo>
                  <a:pt x="0" y="0"/>
                </a:moveTo>
                <a:lnTo>
                  <a:pt x="8586349" y="0"/>
                </a:lnTo>
                <a:lnTo>
                  <a:pt x="8586349" y="6847613"/>
                </a:lnTo>
                <a:lnTo>
                  <a:pt x="0" y="684761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70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ES" sz="800"/>
          </a:p>
        </p:txBody>
      </p:sp>
      <p:sp>
        <p:nvSpPr>
          <p:cNvPr id="9" name="Freeform 5"/>
          <p:cNvSpPr/>
          <p:nvPr userDrawn="1"/>
        </p:nvSpPr>
        <p:spPr>
          <a:xfrm rot="-5400000">
            <a:off x="37308" y="-685800"/>
            <a:ext cx="1880339" cy="2743200"/>
          </a:xfrm>
          <a:custGeom>
            <a:avLst/>
            <a:gdLst/>
            <a:ahLst/>
            <a:cxnLst/>
            <a:rect l="l" t="t" r="r" b="b"/>
            <a:pathLst>
              <a:path w="2820508" h="4114800">
                <a:moveTo>
                  <a:pt x="0" y="0"/>
                </a:moveTo>
                <a:lnTo>
                  <a:pt x="2820508" y="0"/>
                </a:lnTo>
                <a:lnTo>
                  <a:pt x="282050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ES" sz="800"/>
          </a:p>
        </p:txBody>
      </p:sp>
      <p:sp>
        <p:nvSpPr>
          <p:cNvPr id="10" name="Freeform 7"/>
          <p:cNvSpPr/>
          <p:nvPr userDrawn="1"/>
        </p:nvSpPr>
        <p:spPr>
          <a:xfrm rot="5400000">
            <a:off x="37308" y="4800600"/>
            <a:ext cx="1880339" cy="2743200"/>
          </a:xfrm>
          <a:custGeom>
            <a:avLst/>
            <a:gdLst/>
            <a:ahLst/>
            <a:cxnLst/>
            <a:rect l="l" t="t" r="r" b="b"/>
            <a:pathLst>
              <a:path w="2820508" h="4114800">
                <a:moveTo>
                  <a:pt x="0" y="0"/>
                </a:moveTo>
                <a:lnTo>
                  <a:pt x="2820508" y="0"/>
                </a:lnTo>
                <a:lnTo>
                  <a:pt x="282050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ES" sz="800"/>
          </a:p>
        </p:txBody>
      </p:sp>
      <p:sp>
        <p:nvSpPr>
          <p:cNvPr id="11" name="Freeform 8"/>
          <p:cNvSpPr/>
          <p:nvPr userDrawn="1"/>
        </p:nvSpPr>
        <p:spPr>
          <a:xfrm>
            <a:off x="8828247" y="667838"/>
            <a:ext cx="2677953" cy="836861"/>
          </a:xfrm>
          <a:custGeom>
            <a:avLst/>
            <a:gdLst/>
            <a:ahLst/>
            <a:cxnLst/>
            <a:rect l="l" t="t" r="r" b="b"/>
            <a:pathLst>
              <a:path w="4016930" h="1255291">
                <a:moveTo>
                  <a:pt x="0" y="0"/>
                </a:moveTo>
                <a:lnTo>
                  <a:pt x="4016930" y="0"/>
                </a:lnTo>
                <a:lnTo>
                  <a:pt x="4016930" y="1255290"/>
                </a:lnTo>
                <a:lnTo>
                  <a:pt x="0" y="1255290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es-ES" sz="800"/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A6906470-C85B-E60D-2B04-13D0DBF7FE0E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09420" y="1769029"/>
            <a:ext cx="3226980" cy="1376613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708542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708542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Haga clic para editar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7123C-8B86-4C33-A0C2-8AAA3CA61DAC}" type="datetimeFigureOut">
              <a:rPr lang="es-ES" smtClean="0"/>
              <a:t>05/10/2025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47172-99F7-4A36-9BC9-E9DE5417414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064833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7123C-8B86-4C33-A0C2-8AAA3CA61DAC}" type="datetimeFigureOut">
              <a:rPr lang="es-ES" smtClean="0"/>
              <a:t>05/10/2025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47172-99F7-4A36-9BC9-E9DE5417414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52682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7123C-8B86-4C33-A0C2-8AAA3CA61DAC}" type="datetimeFigureOut">
              <a:rPr lang="es-ES" smtClean="0"/>
              <a:t>05/10/2025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47172-99F7-4A36-9BC9-E9DE5417414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105981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ulo Subtitulo y Forma">
  <p:cSld name="Titulo Subtitulo y Forma">
    <p:spTree>
      <p:nvGrpSpPr>
        <p:cNvPr id="1" name="Shape 68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9" name="Google Shape;6849;p4"/>
          <p:cNvSpPr txBox="1">
            <a:spLocks noGrp="1"/>
          </p:cNvSpPr>
          <p:nvPr>
            <p:ph type="body" idx="1"/>
          </p:nvPr>
        </p:nvSpPr>
        <p:spPr>
          <a:xfrm>
            <a:off x="838200" y="2663968"/>
            <a:ext cx="10515600" cy="34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850" name="Google Shape;6850;p4"/>
          <p:cNvSpPr txBox="1">
            <a:spLocks noGrp="1"/>
          </p:cNvSpPr>
          <p:nvPr>
            <p:ph type="dt" idx="10"/>
          </p:nvPr>
        </p:nvSpPr>
        <p:spPr>
          <a:xfrm>
            <a:off x="263525" y="115888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51" name="Google Shape;6851;p4"/>
          <p:cNvSpPr txBox="1">
            <a:spLocks noGrp="1"/>
          </p:cNvSpPr>
          <p:nvPr>
            <p:ph type="ftr" idx="11"/>
          </p:nvPr>
        </p:nvSpPr>
        <p:spPr>
          <a:xfrm>
            <a:off x="4038600" y="6342559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52" name="Google Shape;6852;p4"/>
          <p:cNvSpPr txBox="1">
            <a:spLocks noGrp="1"/>
          </p:cNvSpPr>
          <p:nvPr>
            <p:ph type="sldNum" idx="12"/>
          </p:nvPr>
        </p:nvSpPr>
        <p:spPr>
          <a:xfrm>
            <a:off x="9212579" y="115888"/>
            <a:ext cx="2715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  <p:sp>
        <p:nvSpPr>
          <p:cNvPr id="6853" name="Google Shape;6853;p4"/>
          <p:cNvSpPr txBox="1">
            <a:spLocks noGrp="1"/>
          </p:cNvSpPr>
          <p:nvPr>
            <p:ph type="body" idx="2"/>
          </p:nvPr>
        </p:nvSpPr>
        <p:spPr>
          <a:xfrm>
            <a:off x="838200" y="1633188"/>
            <a:ext cx="10515600" cy="81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854" name="Google Shape;6854;p4"/>
          <p:cNvSpPr txBox="1">
            <a:spLocks noGrp="1"/>
          </p:cNvSpPr>
          <p:nvPr>
            <p:ph type="title"/>
          </p:nvPr>
        </p:nvSpPr>
        <p:spPr>
          <a:xfrm>
            <a:off x="838200" y="481013"/>
            <a:ext cx="10515600" cy="93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Roboto Thin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26697370"/>
      </p:ext>
    </p:extLst>
  </p:cSld>
  <p:clrMapOvr>
    <a:masterClrMapping/>
  </p:clrMapOvr>
  <p:transition spd="slow">
    <p:push/>
  </p:transition>
  <p:extLst>
    <p:ext uri="{DCECCB84-F9BA-43D5-87BE-67443E8EF086}">
      <p15:sldGuideLst xmlns:p15="http://schemas.microsoft.com/office/powerpoint/2012/main">
        <p15:guide id="1" orient="horz" pos="436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7123C-8B86-4C33-A0C2-8AAA3CA61DAC}" type="datetimeFigureOut">
              <a:rPr lang="es-ES" smtClean="0"/>
              <a:t>05/10/2025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47172-99F7-4A36-9BC9-E9DE54174147}" type="slidenum">
              <a:rPr lang="es-ES" smtClean="0"/>
              <a:t>‹Nº›</a:t>
            </a:fld>
            <a:endParaRPr lang="es-ES"/>
          </a:p>
        </p:txBody>
      </p:sp>
      <p:grpSp>
        <p:nvGrpSpPr>
          <p:cNvPr id="7" name="Group 3">
            <a:extLst>
              <a:ext uri="{FF2B5EF4-FFF2-40B4-BE49-F238E27FC236}">
                <a16:creationId xmlns:a16="http://schemas.microsoft.com/office/drawing/2014/main" id="{C378A96A-AD65-0AB2-E08C-533D409776F4}"/>
              </a:ext>
            </a:extLst>
          </p:cNvPr>
          <p:cNvGrpSpPr/>
          <p:nvPr userDrawn="1"/>
        </p:nvGrpSpPr>
        <p:grpSpPr>
          <a:xfrm>
            <a:off x="-194424" y="-656572"/>
            <a:ext cx="12698881" cy="2057400"/>
            <a:chOff x="0" y="0"/>
            <a:chExt cx="5016842" cy="812800"/>
          </a:xfrm>
        </p:grpSpPr>
        <p:sp>
          <p:nvSpPr>
            <p:cNvPr id="8" name="Freeform 4">
              <a:extLst>
                <a:ext uri="{FF2B5EF4-FFF2-40B4-BE49-F238E27FC236}">
                  <a16:creationId xmlns:a16="http://schemas.microsoft.com/office/drawing/2014/main" id="{2CE9B054-47EA-D902-1785-75431BC45400}"/>
                </a:ext>
              </a:extLst>
            </p:cNvPr>
            <p:cNvSpPr/>
            <p:nvPr/>
          </p:nvSpPr>
          <p:spPr>
            <a:xfrm>
              <a:off x="0" y="0"/>
              <a:ext cx="5016842" cy="812800"/>
            </a:xfrm>
            <a:custGeom>
              <a:avLst/>
              <a:gdLst/>
              <a:ahLst/>
              <a:cxnLst/>
              <a:rect l="l" t="t" r="r" b="b"/>
              <a:pathLst>
                <a:path w="5016842" h="812800">
                  <a:moveTo>
                    <a:pt x="0" y="0"/>
                  </a:moveTo>
                  <a:lnTo>
                    <a:pt x="5016842" y="0"/>
                  </a:lnTo>
                  <a:lnTo>
                    <a:pt x="5016842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F18E01"/>
            </a:solidFill>
          </p:spPr>
          <p:txBody>
            <a:bodyPr/>
            <a:lstStyle/>
            <a:p>
              <a:endParaRPr lang="es-ES" sz="800"/>
            </a:p>
          </p:txBody>
        </p:sp>
        <p:sp>
          <p:nvSpPr>
            <p:cNvPr id="9" name="TextBox 5">
              <a:extLst>
                <a:ext uri="{FF2B5EF4-FFF2-40B4-BE49-F238E27FC236}">
                  <a16:creationId xmlns:a16="http://schemas.microsoft.com/office/drawing/2014/main" id="{6BF0337C-A073-D0C1-2525-2476D57D2BEE}"/>
                </a:ext>
              </a:extLst>
            </p:cNvPr>
            <p:cNvSpPr txBox="1"/>
            <p:nvPr/>
          </p:nvSpPr>
          <p:spPr>
            <a:xfrm>
              <a:off x="0" y="-19050"/>
              <a:ext cx="5016842" cy="83185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906"/>
                </a:lnSpc>
              </a:pPr>
              <a:endParaRPr sz="800"/>
            </a:p>
          </p:txBody>
        </p:sp>
      </p:grpSp>
      <p:sp>
        <p:nvSpPr>
          <p:cNvPr id="10" name="Freeform 19">
            <a:extLst>
              <a:ext uri="{FF2B5EF4-FFF2-40B4-BE49-F238E27FC236}">
                <a16:creationId xmlns:a16="http://schemas.microsoft.com/office/drawing/2014/main" id="{B52ACFE8-BA67-C52A-8B8A-B8D1DEB417AE}"/>
              </a:ext>
            </a:extLst>
          </p:cNvPr>
          <p:cNvSpPr/>
          <p:nvPr userDrawn="1"/>
        </p:nvSpPr>
        <p:spPr>
          <a:xfrm>
            <a:off x="-2946571" y="-3164248"/>
            <a:ext cx="5724233" cy="4565075"/>
          </a:xfrm>
          <a:custGeom>
            <a:avLst/>
            <a:gdLst/>
            <a:ahLst/>
            <a:cxnLst/>
            <a:rect l="l" t="t" r="r" b="b"/>
            <a:pathLst>
              <a:path w="8586349" h="6847613">
                <a:moveTo>
                  <a:pt x="0" y="0"/>
                </a:moveTo>
                <a:lnTo>
                  <a:pt x="8586349" y="0"/>
                </a:lnTo>
                <a:lnTo>
                  <a:pt x="8586349" y="6847614"/>
                </a:lnTo>
                <a:lnTo>
                  <a:pt x="0" y="684761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7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ES" sz="800"/>
          </a:p>
        </p:txBody>
      </p:sp>
      <p:sp>
        <p:nvSpPr>
          <p:cNvPr id="11" name="Freeform 20">
            <a:extLst>
              <a:ext uri="{FF2B5EF4-FFF2-40B4-BE49-F238E27FC236}">
                <a16:creationId xmlns:a16="http://schemas.microsoft.com/office/drawing/2014/main" id="{79CAA8E9-425D-21D5-70FA-339C3B07A1C2}"/>
              </a:ext>
            </a:extLst>
          </p:cNvPr>
          <p:cNvSpPr/>
          <p:nvPr userDrawn="1"/>
        </p:nvSpPr>
        <p:spPr>
          <a:xfrm>
            <a:off x="9571916" y="-3164248"/>
            <a:ext cx="5724233" cy="4565075"/>
          </a:xfrm>
          <a:custGeom>
            <a:avLst/>
            <a:gdLst/>
            <a:ahLst/>
            <a:cxnLst/>
            <a:rect l="l" t="t" r="r" b="b"/>
            <a:pathLst>
              <a:path w="8586349" h="6847613">
                <a:moveTo>
                  <a:pt x="0" y="0"/>
                </a:moveTo>
                <a:lnTo>
                  <a:pt x="8586349" y="0"/>
                </a:lnTo>
                <a:lnTo>
                  <a:pt x="8586349" y="6847614"/>
                </a:lnTo>
                <a:lnTo>
                  <a:pt x="0" y="684761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7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ES" sz="80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777662" y="-375119"/>
            <a:ext cx="6794254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3593960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2"/>
          <p:cNvSpPr/>
          <p:nvPr userDrawn="1"/>
        </p:nvSpPr>
        <p:spPr>
          <a:xfrm>
            <a:off x="0" y="635470"/>
            <a:ext cx="8969413" cy="6222530"/>
          </a:xfrm>
          <a:custGeom>
            <a:avLst/>
            <a:gdLst/>
            <a:ahLst/>
            <a:cxnLst/>
            <a:rect l="l" t="t" r="r" b="b"/>
            <a:pathLst>
              <a:path w="13454120" h="9333795">
                <a:moveTo>
                  <a:pt x="0" y="0"/>
                </a:moveTo>
                <a:lnTo>
                  <a:pt x="13454120" y="0"/>
                </a:lnTo>
                <a:lnTo>
                  <a:pt x="13454120" y="9333795"/>
                </a:lnTo>
                <a:lnTo>
                  <a:pt x="0" y="933379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8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ES" sz="800"/>
          </a:p>
        </p:txBody>
      </p:sp>
      <p:sp>
        <p:nvSpPr>
          <p:cNvPr id="14" name="Freeform 3"/>
          <p:cNvSpPr/>
          <p:nvPr userDrawn="1"/>
        </p:nvSpPr>
        <p:spPr>
          <a:xfrm>
            <a:off x="6831633" y="3396633"/>
            <a:ext cx="5724233" cy="4565075"/>
          </a:xfrm>
          <a:custGeom>
            <a:avLst/>
            <a:gdLst/>
            <a:ahLst/>
            <a:cxnLst/>
            <a:rect l="l" t="t" r="r" b="b"/>
            <a:pathLst>
              <a:path w="8586349" h="6847613">
                <a:moveTo>
                  <a:pt x="0" y="0"/>
                </a:moveTo>
                <a:lnTo>
                  <a:pt x="8586349" y="0"/>
                </a:lnTo>
                <a:lnTo>
                  <a:pt x="8586349" y="6847613"/>
                </a:lnTo>
                <a:lnTo>
                  <a:pt x="0" y="684761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70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ES" sz="800"/>
          </a:p>
        </p:txBody>
      </p:sp>
      <p:sp>
        <p:nvSpPr>
          <p:cNvPr id="15" name="Freeform 5"/>
          <p:cNvSpPr/>
          <p:nvPr userDrawn="1"/>
        </p:nvSpPr>
        <p:spPr>
          <a:xfrm rot="-5400000">
            <a:off x="37308" y="-685800"/>
            <a:ext cx="1880339" cy="2743200"/>
          </a:xfrm>
          <a:custGeom>
            <a:avLst/>
            <a:gdLst/>
            <a:ahLst/>
            <a:cxnLst/>
            <a:rect l="l" t="t" r="r" b="b"/>
            <a:pathLst>
              <a:path w="2820508" h="4114800">
                <a:moveTo>
                  <a:pt x="0" y="0"/>
                </a:moveTo>
                <a:lnTo>
                  <a:pt x="2820508" y="0"/>
                </a:lnTo>
                <a:lnTo>
                  <a:pt x="282050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ES" sz="800"/>
          </a:p>
        </p:txBody>
      </p:sp>
      <p:sp>
        <p:nvSpPr>
          <p:cNvPr id="16" name="Freeform 7"/>
          <p:cNvSpPr/>
          <p:nvPr userDrawn="1"/>
        </p:nvSpPr>
        <p:spPr>
          <a:xfrm rot="5400000">
            <a:off x="37308" y="4800600"/>
            <a:ext cx="1880339" cy="2743200"/>
          </a:xfrm>
          <a:custGeom>
            <a:avLst/>
            <a:gdLst/>
            <a:ahLst/>
            <a:cxnLst/>
            <a:rect l="l" t="t" r="r" b="b"/>
            <a:pathLst>
              <a:path w="2820508" h="4114800">
                <a:moveTo>
                  <a:pt x="0" y="0"/>
                </a:moveTo>
                <a:lnTo>
                  <a:pt x="2820508" y="0"/>
                </a:lnTo>
                <a:lnTo>
                  <a:pt x="282050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ES" sz="800"/>
          </a:p>
        </p:txBody>
      </p:sp>
      <p:sp>
        <p:nvSpPr>
          <p:cNvPr id="17" name="Freeform 8"/>
          <p:cNvSpPr/>
          <p:nvPr userDrawn="1"/>
        </p:nvSpPr>
        <p:spPr>
          <a:xfrm>
            <a:off x="8828247" y="667838"/>
            <a:ext cx="2677953" cy="836861"/>
          </a:xfrm>
          <a:custGeom>
            <a:avLst/>
            <a:gdLst/>
            <a:ahLst/>
            <a:cxnLst/>
            <a:rect l="l" t="t" r="r" b="b"/>
            <a:pathLst>
              <a:path w="4016930" h="1255291">
                <a:moveTo>
                  <a:pt x="0" y="0"/>
                </a:moveTo>
                <a:lnTo>
                  <a:pt x="4016930" y="0"/>
                </a:lnTo>
                <a:lnTo>
                  <a:pt x="4016930" y="1255290"/>
                </a:lnTo>
                <a:lnTo>
                  <a:pt x="0" y="1255290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es-ES" sz="800"/>
          </a:p>
        </p:txBody>
      </p:sp>
      <p:pic>
        <p:nvPicPr>
          <p:cNvPr id="18" name="Imagen 17">
            <a:extLst>
              <a:ext uri="{FF2B5EF4-FFF2-40B4-BE49-F238E27FC236}">
                <a16:creationId xmlns:a16="http://schemas.microsoft.com/office/drawing/2014/main" id="{A6906470-C85B-E60D-2B04-13D0DBF7FE0E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09420" y="1769029"/>
            <a:ext cx="3226980" cy="1376613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677370"/>
            <a:ext cx="777757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7123C-8B86-4C33-A0C2-8AAA3CA61DAC}" type="datetimeFigureOut">
              <a:rPr lang="es-ES" smtClean="0"/>
              <a:t>05/10/2025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47172-99F7-4A36-9BC9-E9DE5417414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298394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7123C-8B86-4C33-A0C2-8AAA3CA61DAC}" type="datetimeFigureOut">
              <a:rPr lang="es-ES" smtClean="0"/>
              <a:t>05/10/2025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47172-99F7-4A36-9BC9-E9DE54174147}" type="slidenum">
              <a:rPr lang="es-ES" smtClean="0"/>
              <a:t>‹Nº›</a:t>
            </a:fld>
            <a:endParaRPr lang="es-ES"/>
          </a:p>
        </p:txBody>
      </p:sp>
      <p:grpSp>
        <p:nvGrpSpPr>
          <p:cNvPr id="8" name="Group 3">
            <a:extLst>
              <a:ext uri="{FF2B5EF4-FFF2-40B4-BE49-F238E27FC236}">
                <a16:creationId xmlns:a16="http://schemas.microsoft.com/office/drawing/2014/main" id="{C378A96A-AD65-0AB2-E08C-533D409776F4}"/>
              </a:ext>
            </a:extLst>
          </p:cNvPr>
          <p:cNvGrpSpPr/>
          <p:nvPr userDrawn="1"/>
        </p:nvGrpSpPr>
        <p:grpSpPr>
          <a:xfrm>
            <a:off x="-194424" y="-656572"/>
            <a:ext cx="12698881" cy="2057400"/>
            <a:chOff x="0" y="0"/>
            <a:chExt cx="5016842" cy="812800"/>
          </a:xfrm>
        </p:grpSpPr>
        <p:sp>
          <p:nvSpPr>
            <p:cNvPr id="9" name="Freeform 4">
              <a:extLst>
                <a:ext uri="{FF2B5EF4-FFF2-40B4-BE49-F238E27FC236}">
                  <a16:creationId xmlns:a16="http://schemas.microsoft.com/office/drawing/2014/main" id="{2CE9B054-47EA-D902-1785-75431BC45400}"/>
                </a:ext>
              </a:extLst>
            </p:cNvPr>
            <p:cNvSpPr/>
            <p:nvPr/>
          </p:nvSpPr>
          <p:spPr>
            <a:xfrm>
              <a:off x="0" y="0"/>
              <a:ext cx="5016842" cy="812800"/>
            </a:xfrm>
            <a:custGeom>
              <a:avLst/>
              <a:gdLst/>
              <a:ahLst/>
              <a:cxnLst/>
              <a:rect l="l" t="t" r="r" b="b"/>
              <a:pathLst>
                <a:path w="5016842" h="812800">
                  <a:moveTo>
                    <a:pt x="0" y="0"/>
                  </a:moveTo>
                  <a:lnTo>
                    <a:pt x="5016842" y="0"/>
                  </a:lnTo>
                  <a:lnTo>
                    <a:pt x="5016842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F18E01"/>
            </a:solidFill>
          </p:spPr>
          <p:txBody>
            <a:bodyPr/>
            <a:lstStyle/>
            <a:p>
              <a:endParaRPr lang="es-ES" sz="800"/>
            </a:p>
          </p:txBody>
        </p:sp>
        <p:sp>
          <p:nvSpPr>
            <p:cNvPr id="10" name="TextBox 5">
              <a:extLst>
                <a:ext uri="{FF2B5EF4-FFF2-40B4-BE49-F238E27FC236}">
                  <a16:creationId xmlns:a16="http://schemas.microsoft.com/office/drawing/2014/main" id="{6BF0337C-A073-D0C1-2525-2476D57D2BEE}"/>
                </a:ext>
              </a:extLst>
            </p:cNvPr>
            <p:cNvSpPr txBox="1"/>
            <p:nvPr/>
          </p:nvSpPr>
          <p:spPr>
            <a:xfrm>
              <a:off x="0" y="-19050"/>
              <a:ext cx="5016842" cy="83185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906"/>
                </a:lnSpc>
              </a:pPr>
              <a:endParaRPr sz="800"/>
            </a:p>
          </p:txBody>
        </p:sp>
      </p:grpSp>
      <p:sp>
        <p:nvSpPr>
          <p:cNvPr id="11" name="Freeform 19">
            <a:extLst>
              <a:ext uri="{FF2B5EF4-FFF2-40B4-BE49-F238E27FC236}">
                <a16:creationId xmlns:a16="http://schemas.microsoft.com/office/drawing/2014/main" id="{B52ACFE8-BA67-C52A-8B8A-B8D1DEB417AE}"/>
              </a:ext>
            </a:extLst>
          </p:cNvPr>
          <p:cNvSpPr/>
          <p:nvPr userDrawn="1"/>
        </p:nvSpPr>
        <p:spPr>
          <a:xfrm>
            <a:off x="-2946571" y="-3164248"/>
            <a:ext cx="5724233" cy="4565075"/>
          </a:xfrm>
          <a:custGeom>
            <a:avLst/>
            <a:gdLst/>
            <a:ahLst/>
            <a:cxnLst/>
            <a:rect l="l" t="t" r="r" b="b"/>
            <a:pathLst>
              <a:path w="8586349" h="6847613">
                <a:moveTo>
                  <a:pt x="0" y="0"/>
                </a:moveTo>
                <a:lnTo>
                  <a:pt x="8586349" y="0"/>
                </a:lnTo>
                <a:lnTo>
                  <a:pt x="8586349" y="6847614"/>
                </a:lnTo>
                <a:lnTo>
                  <a:pt x="0" y="684761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7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ES" sz="800"/>
          </a:p>
        </p:txBody>
      </p:sp>
      <p:sp>
        <p:nvSpPr>
          <p:cNvPr id="12" name="Freeform 20">
            <a:extLst>
              <a:ext uri="{FF2B5EF4-FFF2-40B4-BE49-F238E27FC236}">
                <a16:creationId xmlns:a16="http://schemas.microsoft.com/office/drawing/2014/main" id="{79CAA8E9-425D-21D5-70FA-339C3B07A1C2}"/>
              </a:ext>
            </a:extLst>
          </p:cNvPr>
          <p:cNvSpPr/>
          <p:nvPr userDrawn="1"/>
        </p:nvSpPr>
        <p:spPr>
          <a:xfrm>
            <a:off x="9571916" y="-3164248"/>
            <a:ext cx="5724233" cy="4565075"/>
          </a:xfrm>
          <a:custGeom>
            <a:avLst/>
            <a:gdLst/>
            <a:ahLst/>
            <a:cxnLst/>
            <a:rect l="l" t="t" r="r" b="b"/>
            <a:pathLst>
              <a:path w="8586349" h="6847613">
                <a:moveTo>
                  <a:pt x="0" y="0"/>
                </a:moveTo>
                <a:lnTo>
                  <a:pt x="8586349" y="0"/>
                </a:lnTo>
                <a:lnTo>
                  <a:pt x="8586349" y="6847614"/>
                </a:lnTo>
                <a:lnTo>
                  <a:pt x="0" y="684761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7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ES" sz="80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786129" y="-375119"/>
            <a:ext cx="6785787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s-ES">
                <a:solidFill>
                  <a:schemeClr val="bg1"/>
                </a:solidFill>
              </a:defRPr>
            </a:lvl1pPr>
          </a:lstStyle>
          <a:p>
            <a:pPr marL="0" lvl="0"/>
            <a:r>
              <a:rPr lang="es-ES" dirty="0"/>
              <a:t>Haga clic para modificar el estilo de 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26312303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7123C-8B86-4C33-A0C2-8AAA3CA61DAC}" type="datetimeFigureOut">
              <a:rPr lang="es-ES" smtClean="0"/>
              <a:t>05/10/2025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47172-99F7-4A36-9BC9-E9DE54174147}" type="slidenum">
              <a:rPr lang="es-ES" smtClean="0"/>
              <a:t>‹Nº›</a:t>
            </a:fld>
            <a:endParaRPr lang="es-ES"/>
          </a:p>
        </p:txBody>
      </p:sp>
      <p:grpSp>
        <p:nvGrpSpPr>
          <p:cNvPr id="10" name="Group 3">
            <a:extLst>
              <a:ext uri="{FF2B5EF4-FFF2-40B4-BE49-F238E27FC236}">
                <a16:creationId xmlns:a16="http://schemas.microsoft.com/office/drawing/2014/main" id="{C378A96A-AD65-0AB2-E08C-533D409776F4}"/>
              </a:ext>
            </a:extLst>
          </p:cNvPr>
          <p:cNvGrpSpPr/>
          <p:nvPr userDrawn="1"/>
        </p:nvGrpSpPr>
        <p:grpSpPr>
          <a:xfrm>
            <a:off x="-194424" y="-656572"/>
            <a:ext cx="12698881" cy="2057400"/>
            <a:chOff x="0" y="0"/>
            <a:chExt cx="5016842" cy="812800"/>
          </a:xfrm>
        </p:grpSpPr>
        <p:sp>
          <p:nvSpPr>
            <p:cNvPr id="11" name="Freeform 4">
              <a:extLst>
                <a:ext uri="{FF2B5EF4-FFF2-40B4-BE49-F238E27FC236}">
                  <a16:creationId xmlns:a16="http://schemas.microsoft.com/office/drawing/2014/main" id="{2CE9B054-47EA-D902-1785-75431BC45400}"/>
                </a:ext>
              </a:extLst>
            </p:cNvPr>
            <p:cNvSpPr/>
            <p:nvPr/>
          </p:nvSpPr>
          <p:spPr>
            <a:xfrm>
              <a:off x="0" y="0"/>
              <a:ext cx="5016842" cy="812800"/>
            </a:xfrm>
            <a:custGeom>
              <a:avLst/>
              <a:gdLst/>
              <a:ahLst/>
              <a:cxnLst/>
              <a:rect l="l" t="t" r="r" b="b"/>
              <a:pathLst>
                <a:path w="5016842" h="812800">
                  <a:moveTo>
                    <a:pt x="0" y="0"/>
                  </a:moveTo>
                  <a:lnTo>
                    <a:pt x="5016842" y="0"/>
                  </a:lnTo>
                  <a:lnTo>
                    <a:pt x="5016842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F18E01"/>
            </a:solidFill>
          </p:spPr>
          <p:txBody>
            <a:bodyPr/>
            <a:lstStyle/>
            <a:p>
              <a:endParaRPr lang="es-ES" sz="800"/>
            </a:p>
          </p:txBody>
        </p:sp>
        <p:sp>
          <p:nvSpPr>
            <p:cNvPr id="12" name="TextBox 5">
              <a:extLst>
                <a:ext uri="{FF2B5EF4-FFF2-40B4-BE49-F238E27FC236}">
                  <a16:creationId xmlns:a16="http://schemas.microsoft.com/office/drawing/2014/main" id="{6BF0337C-A073-D0C1-2525-2476D57D2BEE}"/>
                </a:ext>
              </a:extLst>
            </p:cNvPr>
            <p:cNvSpPr txBox="1"/>
            <p:nvPr/>
          </p:nvSpPr>
          <p:spPr>
            <a:xfrm>
              <a:off x="0" y="-19050"/>
              <a:ext cx="5016842" cy="83185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906"/>
                </a:lnSpc>
              </a:pPr>
              <a:endParaRPr sz="800"/>
            </a:p>
          </p:txBody>
        </p:sp>
      </p:grpSp>
      <p:sp>
        <p:nvSpPr>
          <p:cNvPr id="13" name="Freeform 19">
            <a:extLst>
              <a:ext uri="{FF2B5EF4-FFF2-40B4-BE49-F238E27FC236}">
                <a16:creationId xmlns:a16="http://schemas.microsoft.com/office/drawing/2014/main" id="{B52ACFE8-BA67-C52A-8B8A-B8D1DEB417AE}"/>
              </a:ext>
            </a:extLst>
          </p:cNvPr>
          <p:cNvSpPr/>
          <p:nvPr userDrawn="1"/>
        </p:nvSpPr>
        <p:spPr>
          <a:xfrm>
            <a:off x="-2946571" y="-3164248"/>
            <a:ext cx="5724233" cy="4565075"/>
          </a:xfrm>
          <a:custGeom>
            <a:avLst/>
            <a:gdLst/>
            <a:ahLst/>
            <a:cxnLst/>
            <a:rect l="l" t="t" r="r" b="b"/>
            <a:pathLst>
              <a:path w="8586349" h="6847613">
                <a:moveTo>
                  <a:pt x="0" y="0"/>
                </a:moveTo>
                <a:lnTo>
                  <a:pt x="8586349" y="0"/>
                </a:lnTo>
                <a:lnTo>
                  <a:pt x="8586349" y="6847614"/>
                </a:lnTo>
                <a:lnTo>
                  <a:pt x="0" y="684761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7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ES" sz="800"/>
          </a:p>
        </p:txBody>
      </p:sp>
      <p:sp>
        <p:nvSpPr>
          <p:cNvPr id="14" name="Freeform 20">
            <a:extLst>
              <a:ext uri="{FF2B5EF4-FFF2-40B4-BE49-F238E27FC236}">
                <a16:creationId xmlns:a16="http://schemas.microsoft.com/office/drawing/2014/main" id="{79CAA8E9-425D-21D5-70FA-339C3B07A1C2}"/>
              </a:ext>
            </a:extLst>
          </p:cNvPr>
          <p:cNvSpPr/>
          <p:nvPr userDrawn="1"/>
        </p:nvSpPr>
        <p:spPr>
          <a:xfrm>
            <a:off x="9571916" y="-3164248"/>
            <a:ext cx="5724233" cy="4565075"/>
          </a:xfrm>
          <a:custGeom>
            <a:avLst/>
            <a:gdLst/>
            <a:ahLst/>
            <a:cxnLst/>
            <a:rect l="l" t="t" r="r" b="b"/>
            <a:pathLst>
              <a:path w="8586349" h="6847613">
                <a:moveTo>
                  <a:pt x="0" y="0"/>
                </a:moveTo>
                <a:lnTo>
                  <a:pt x="8586349" y="0"/>
                </a:lnTo>
                <a:lnTo>
                  <a:pt x="8586349" y="6847614"/>
                </a:lnTo>
                <a:lnTo>
                  <a:pt x="0" y="684761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7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ES" sz="80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777663" y="-290654"/>
            <a:ext cx="6794254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s-ES">
                <a:solidFill>
                  <a:schemeClr val="bg1"/>
                </a:solidFill>
              </a:defRPr>
            </a:lvl1pPr>
          </a:lstStyle>
          <a:p>
            <a:pPr marL="0" lvl="0"/>
            <a:r>
              <a:rPr lang="es-ES" dirty="0"/>
              <a:t>Haga clic para modificar el estilo de 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25886083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7123C-8B86-4C33-A0C2-8AAA3CA61DAC}" type="datetimeFigureOut">
              <a:rPr lang="es-ES" smtClean="0"/>
              <a:t>05/10/2025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47172-99F7-4A36-9BC9-E9DE5417414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331274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7123C-8B86-4C33-A0C2-8AAA3CA61DAC}" type="datetimeFigureOut">
              <a:rPr lang="es-ES" smtClean="0"/>
              <a:t>05/10/2025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47172-99F7-4A36-9BC9-E9DE5417414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567954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7123C-8B86-4C33-A0C2-8AAA3CA61DAC}" type="datetimeFigureOut">
              <a:rPr lang="es-ES" smtClean="0"/>
              <a:t>05/10/2025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47172-99F7-4A36-9BC9-E9DE5417414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866707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7123C-8B86-4C33-A0C2-8AAA3CA61DAC}" type="datetimeFigureOut">
              <a:rPr lang="es-ES" smtClean="0"/>
              <a:t>05/10/2025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47172-99F7-4A36-9BC9-E9DE5417414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590620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77123C-8B86-4C33-A0C2-8AAA3CA61DAC}" type="datetimeFigureOut">
              <a:rPr lang="es-ES" smtClean="0"/>
              <a:t>05/10/2025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847172-99F7-4A36-9BC9-E9DE5417414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59825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practicas.etsit@upm.es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tsit.upm.es/fileadmin/documentos/servicios/secretaria/archivos/Documentos_pdf/2024_Cartel_Certificado_Digital_AE.pdf" TargetMode="External"/><Relationship Id="rId2" Type="http://schemas.openxmlformats.org/officeDocument/2006/relationships/hyperlink" Target="https://practicas-externas.upm.es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hyperlink" Target="https://www.boe.es/buscar/act.php?id=BOE-A-2023-6967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practicas-externas.upm.es/" TargetMode="Externa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disser.es/project/seguro-accidentes-upm/" TargetMode="Externa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gi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4.png"/><Relationship Id="rId7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tsit.upm.es/fileadmin/documentos/servicios/secretaria/archivos/Documentos_pdf/2024_Cartel_Certificado_Digital_AE.pdf" TargetMode="External"/><Relationship Id="rId2" Type="http://schemas.openxmlformats.org/officeDocument/2006/relationships/hyperlink" Target="https://portal.seg-social.gob.es/wps/portal/importass/importass/Categorias/Altas,+bajas+y+modificaciones/Altas+y+afiliacion+de+trabajadores/Solicitar+el+numero+de+la+Seguridad+Social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s-ES" dirty="0"/>
              <a:t>Sesión Informativa </a:t>
            </a:r>
            <a:r>
              <a:rPr lang="es-ES" b="1" dirty="0"/>
              <a:t>Prácticas Académicas</a:t>
            </a:r>
            <a:br>
              <a:rPr lang="es-ES" b="1" dirty="0"/>
            </a:br>
            <a:r>
              <a:rPr lang="es-ES" b="1" dirty="0"/>
              <a:t>2 de octubre de 2025</a:t>
            </a:r>
            <a:endParaRPr lang="es-E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/>
              <a:t>Oficina de Prácticas</a:t>
            </a:r>
          </a:p>
          <a:p>
            <a:r>
              <a:rPr lang="es-ES" dirty="0">
                <a:hlinkClick r:id="rId2"/>
              </a:rPr>
              <a:t>practicas.etsit@upm.es</a:t>
            </a:r>
            <a:r>
              <a:rPr lang="es-E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588205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contenido 4"/>
          <p:cNvSpPr>
            <a:spLocks noGrp="1"/>
          </p:cNvSpPr>
          <p:nvPr>
            <p:ph idx="1"/>
          </p:nvPr>
        </p:nvSpPr>
        <p:spPr>
          <a:xfrm>
            <a:off x="829323" y="1735487"/>
            <a:ext cx="10515600" cy="4351338"/>
          </a:xfrm>
        </p:spPr>
        <p:txBody>
          <a:bodyPr/>
          <a:lstStyle/>
          <a:p>
            <a:pPr lvl="0"/>
            <a:r>
              <a:rPr lang="es-ES" b="1" dirty="0"/>
              <a:t>Nº de horas</a:t>
            </a:r>
            <a:r>
              <a:rPr lang="es-ES" dirty="0"/>
              <a:t>: deberá ajustarse al nº de ECTS que vais a reconocer, teniendo en cuenta que </a:t>
            </a:r>
            <a:r>
              <a:rPr lang="es-ES" b="1" dirty="0"/>
              <a:t>1 ECTS = 30 horas</a:t>
            </a:r>
            <a:r>
              <a:rPr lang="es-ES" dirty="0"/>
              <a:t>.</a:t>
            </a:r>
          </a:p>
          <a:p>
            <a:r>
              <a:rPr lang="es-ES" dirty="0"/>
              <a:t>Dependen de cada titulación:</a:t>
            </a:r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2809303" y="68764"/>
            <a:ext cx="6794254" cy="1325563"/>
          </a:xfrm>
        </p:spPr>
        <p:txBody>
          <a:bodyPr/>
          <a:lstStyle/>
          <a:p>
            <a:pPr algn="ctr"/>
            <a:r>
              <a:rPr lang="es-ES" dirty="0"/>
              <a:t>Duración de las prácticas curriculares</a:t>
            </a:r>
          </a:p>
        </p:txBody>
      </p:sp>
      <p:graphicFrame>
        <p:nvGraphicFramePr>
          <p:cNvPr id="6" name="Google Shape;7224;p36"/>
          <p:cNvGraphicFramePr/>
          <p:nvPr>
            <p:extLst>
              <p:ext uri="{D42A27DB-BD31-4B8C-83A1-F6EECF244321}">
                <p14:modId xmlns:p14="http://schemas.microsoft.com/office/powerpoint/2010/main" val="792271893"/>
              </p:ext>
            </p:extLst>
          </p:nvPr>
        </p:nvGraphicFramePr>
        <p:xfrm>
          <a:off x="2914193" y="3155028"/>
          <a:ext cx="7262475" cy="3335321"/>
        </p:xfrm>
        <a:graphic>
          <a:graphicData uri="http://schemas.openxmlformats.org/drawingml/2006/table">
            <a:tbl>
              <a:tblPr>
                <a:tableStyleId>{9DCAF9ED-07DC-4A11-8D7F-57B35C25682E}</a:tableStyleId>
              </a:tblPr>
              <a:tblGrid>
                <a:gridCol w="24208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41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7341"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2000" b="1" u="none" strike="noStrike" cap="none" dirty="0" err="1">
                          <a:solidFill>
                            <a:srgbClr val="C00000"/>
                          </a:solidFill>
                        </a:rPr>
                        <a:t>Nº</a:t>
                      </a:r>
                      <a:r>
                        <a:rPr lang="es-ES" sz="2000" b="1" u="none" strike="noStrike" cap="none" dirty="0">
                          <a:solidFill>
                            <a:srgbClr val="C00000"/>
                          </a:solidFill>
                        </a:rPr>
                        <a:t> de ECTS posibles a matricular por titulación</a:t>
                      </a:r>
                      <a:endParaRPr sz="2000" b="1" u="none" strike="noStrike" cap="none" dirty="0">
                        <a:solidFill>
                          <a:srgbClr val="C00000"/>
                        </a:solidFill>
                      </a:endParaRPr>
                    </a:p>
                  </a:txBody>
                  <a:tcPr marL="91450" marR="91450" marT="45725" marB="45725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7341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2000" u="none" strike="noStrike" cap="none" dirty="0">
                          <a:solidFill>
                            <a:srgbClr val="C00000"/>
                          </a:solidFill>
                        </a:rPr>
                        <a:t>GITST</a:t>
                      </a:r>
                      <a:endParaRPr sz="2000" u="none" strike="noStrike" cap="none" dirty="0">
                        <a:solidFill>
                          <a:srgbClr val="C00000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2000" u="none" strike="noStrike" cap="none" dirty="0"/>
                        <a:t>3, 6, 9, 12 o 15</a:t>
                      </a:r>
                      <a:endParaRPr sz="2000" u="none" strike="noStrike" cap="none" dirty="0">
                        <a:solidFill>
                          <a:srgbClr val="C00000"/>
                        </a:solidFill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7341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2000" u="none" strike="noStrike" cap="none" dirty="0">
                          <a:solidFill>
                            <a:srgbClr val="C00000"/>
                          </a:solidFill>
                        </a:rPr>
                        <a:t>GIB</a:t>
                      </a:r>
                      <a:endParaRPr sz="2000" u="none" strike="noStrike" cap="none" dirty="0">
                        <a:solidFill>
                          <a:srgbClr val="C00000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2000" u="none" strike="noStrike" cap="none" dirty="0"/>
                        <a:t>4 u 8</a:t>
                      </a:r>
                      <a:endParaRPr sz="2000" u="none" strike="noStrike" cap="none" dirty="0">
                        <a:solidFill>
                          <a:srgbClr val="C00000"/>
                        </a:solidFill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7341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2000" u="none" strike="noStrike" cap="none" dirty="0">
                          <a:solidFill>
                            <a:srgbClr val="C00000"/>
                          </a:solidFill>
                        </a:rPr>
                        <a:t>GISD</a:t>
                      </a:r>
                      <a:endParaRPr sz="2000" u="none" strike="noStrike" cap="none" dirty="0">
                        <a:solidFill>
                          <a:srgbClr val="C00000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pt-BR" sz="2000" u="none" strike="noStrike" cap="none" dirty="0"/>
                        <a:t>3, </a:t>
                      </a:r>
                      <a:r>
                        <a:rPr lang="pt-BR" sz="2000" b="1" u="none" strike="noStrike" cap="none" dirty="0"/>
                        <a:t>4.5</a:t>
                      </a:r>
                      <a:r>
                        <a:rPr lang="pt-BR" sz="2000" u="none" strike="noStrike" cap="none" dirty="0"/>
                        <a:t>, 6, 9, 12</a:t>
                      </a:r>
                      <a:endParaRPr sz="2000" u="none" strike="noStrike" cap="none" dirty="0">
                        <a:solidFill>
                          <a:srgbClr val="C00000"/>
                        </a:solidFill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368967229"/>
                  </a:ext>
                </a:extLst>
              </a:tr>
              <a:tr h="387341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2000" u="none" strike="noStrike" cap="none" dirty="0">
                          <a:solidFill>
                            <a:srgbClr val="C00000"/>
                          </a:solidFill>
                        </a:rPr>
                        <a:t>MUIT</a:t>
                      </a:r>
                      <a:endParaRPr sz="2000" u="none" strike="noStrike" cap="none" dirty="0">
                        <a:solidFill>
                          <a:srgbClr val="C00000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2000" u="none" strike="noStrike" cap="none" dirty="0"/>
                        <a:t> 3 o 6</a:t>
                      </a:r>
                      <a:endParaRPr sz="2000" u="none" strike="noStrike" cap="none" dirty="0">
                        <a:solidFill>
                          <a:srgbClr val="C00000"/>
                        </a:solidFill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7341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2000" u="none" strike="noStrike" cap="none" dirty="0">
                          <a:solidFill>
                            <a:srgbClr val="C00000"/>
                          </a:solidFill>
                        </a:rPr>
                        <a:t>MUIB</a:t>
                      </a:r>
                      <a:endParaRPr sz="2000" u="none" strike="noStrike" cap="none" dirty="0">
                        <a:solidFill>
                          <a:srgbClr val="C00000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2000" u="none" strike="noStrike" cap="none" dirty="0"/>
                        <a:t>  3, 6 o 9</a:t>
                      </a:r>
                      <a:endParaRPr dirty="0">
                        <a:solidFill>
                          <a:srgbClr val="C00000"/>
                        </a:solidFill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7341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2000" u="none" strike="noStrike" cap="none" dirty="0">
                          <a:solidFill>
                            <a:srgbClr val="C00000"/>
                          </a:solidFill>
                        </a:rPr>
                        <a:t>MUIRST</a:t>
                      </a:r>
                      <a:endParaRPr sz="2000" u="none" strike="noStrike" cap="none" dirty="0">
                        <a:solidFill>
                          <a:srgbClr val="C00000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2000" u="none" strike="noStrike" cap="none" dirty="0"/>
                        <a:t>    3 o 6</a:t>
                      </a:r>
                      <a:endParaRPr dirty="0">
                        <a:solidFill>
                          <a:srgbClr val="C00000"/>
                        </a:solidFill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61571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2000" u="none" strike="noStrike" cap="none" dirty="0">
                          <a:solidFill>
                            <a:srgbClr val="C00000"/>
                          </a:solidFill>
                        </a:rPr>
                        <a:t>MUNE</a:t>
                      </a:r>
                      <a:endParaRPr sz="2000" u="none" strike="noStrike" cap="none" dirty="0">
                        <a:solidFill>
                          <a:srgbClr val="C00000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2000" u="none" strike="noStrike" cap="none" dirty="0"/>
                        <a:t>    6</a:t>
                      </a:r>
                      <a:endParaRPr dirty="0">
                        <a:solidFill>
                          <a:srgbClr val="C00000"/>
                        </a:solidFill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2705705130"/>
                  </a:ext>
                </a:extLst>
              </a:tr>
            </a:tbl>
          </a:graphicData>
        </a:graphic>
      </p:graphicFrame>
      <p:pic>
        <p:nvPicPr>
          <p:cNvPr id="7" name="Google Shape;7225;p3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218449" y="3057700"/>
            <a:ext cx="1181709" cy="8534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930791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/>
          <p:cNvSpPr>
            <a:spLocks noGrp="1"/>
          </p:cNvSpPr>
          <p:nvPr>
            <p:ph idx="1"/>
          </p:nvPr>
        </p:nvSpPr>
        <p:spPr>
          <a:xfrm>
            <a:off x="237744" y="1825625"/>
            <a:ext cx="11354488" cy="4351338"/>
          </a:xfrm>
        </p:spPr>
        <p:txBody>
          <a:bodyPr/>
          <a:lstStyle/>
          <a:p>
            <a:pPr>
              <a:spcBef>
                <a:spcPts val="0"/>
              </a:spcBef>
              <a:buClr>
                <a:schemeClr val="dk1"/>
              </a:buClr>
              <a:buSzPts val="2400"/>
            </a:pPr>
            <a:r>
              <a:rPr lang="es-ES" dirty="0"/>
              <a:t>En la ETSIT la ayuda al estudio </a:t>
            </a:r>
            <a:r>
              <a:rPr lang="es-ES" b="1" dirty="0"/>
              <a:t>es obligatoria </a:t>
            </a:r>
            <a:r>
              <a:rPr lang="es-ES" dirty="0"/>
              <a:t>(</a:t>
            </a:r>
            <a:r>
              <a:rPr lang="es-ES" dirty="0">
                <a:solidFill>
                  <a:srgbClr val="C00000"/>
                </a:solidFill>
              </a:rPr>
              <a:t>excepto</a:t>
            </a:r>
            <a:r>
              <a:rPr lang="es-ES" dirty="0"/>
              <a:t> las prácticas curriculares que se realicen exclusivamente en Hospitales Públicos, </a:t>
            </a:r>
            <a:r>
              <a:rPr lang="es-ES" dirty="0" err="1"/>
              <a:t>ONGs</a:t>
            </a:r>
            <a:r>
              <a:rPr lang="es-ES" dirty="0"/>
              <a:t> previa solicitud). </a:t>
            </a:r>
          </a:p>
          <a:p>
            <a:pPr>
              <a:buClr>
                <a:schemeClr val="dk1"/>
              </a:buClr>
              <a:buSzPts val="2400"/>
            </a:pPr>
            <a:r>
              <a:rPr lang="es-ES" dirty="0"/>
              <a:t>Las </a:t>
            </a:r>
            <a:r>
              <a:rPr lang="es-ES" b="1" dirty="0">
                <a:solidFill>
                  <a:srgbClr val="C00000"/>
                </a:solidFill>
              </a:rPr>
              <a:t>cuantías </a:t>
            </a:r>
            <a:r>
              <a:rPr lang="es-ES" b="1" u="sng" dirty="0">
                <a:solidFill>
                  <a:srgbClr val="C00000"/>
                </a:solidFill>
              </a:rPr>
              <a:t>mínimas</a:t>
            </a:r>
            <a:r>
              <a:rPr lang="es-ES" b="1" dirty="0">
                <a:solidFill>
                  <a:srgbClr val="C00000"/>
                </a:solidFill>
              </a:rPr>
              <a:t> </a:t>
            </a:r>
            <a:r>
              <a:rPr lang="es-ES" dirty="0"/>
              <a:t>durante el curso 2025/26:</a:t>
            </a: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2818089" y="0"/>
            <a:ext cx="6794254" cy="1325563"/>
          </a:xfrm>
        </p:spPr>
        <p:txBody>
          <a:bodyPr/>
          <a:lstStyle/>
          <a:p>
            <a:pPr algn="ctr"/>
            <a:r>
              <a:rPr lang="es-ES" dirty="0"/>
              <a:t>Cuantía de la ayuda</a:t>
            </a:r>
          </a:p>
        </p:txBody>
      </p:sp>
      <p:graphicFrame>
        <p:nvGraphicFramePr>
          <p:cNvPr id="4" name="Google Shape;7232;p37"/>
          <p:cNvGraphicFramePr/>
          <p:nvPr>
            <p:extLst>
              <p:ext uri="{D42A27DB-BD31-4B8C-83A1-F6EECF244321}">
                <p14:modId xmlns:p14="http://schemas.microsoft.com/office/powerpoint/2010/main" val="3215219430"/>
              </p:ext>
            </p:extLst>
          </p:nvPr>
        </p:nvGraphicFramePr>
        <p:xfrm>
          <a:off x="762341" y="3967389"/>
          <a:ext cx="6294267" cy="2214940"/>
        </p:xfrm>
        <a:graphic>
          <a:graphicData uri="http://schemas.openxmlformats.org/drawingml/2006/table">
            <a:tbl>
              <a:tblPr>
                <a:tableStyleId>{72833802-FEF1-4C79-8D5D-14CF1EAF98D9}</a:tableStyleId>
              </a:tblPr>
              <a:tblGrid>
                <a:gridCol w="20980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980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980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49725">
                <a:tc rowSpan="3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800" b="1" u="none" strike="noStrike" cap="none" dirty="0"/>
                        <a:t>Alumnos de Grado</a:t>
                      </a:r>
                      <a:endParaRPr sz="1800" b="1" dirty="0">
                        <a:solidFill>
                          <a:srgbClr val="BE3B00"/>
                        </a:solidFill>
                      </a:endParaRPr>
                    </a:p>
                  </a:txBody>
                  <a:tcPr marL="91450" marR="91450" marT="45725" marB="45725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800"/>
                        <a:t>Hasta 25 horas</a:t>
                      </a:r>
                      <a:endParaRPr sz="1800" b="0">
                        <a:solidFill>
                          <a:srgbClr val="BE3B00"/>
                        </a:solidFill>
                      </a:endParaRPr>
                    </a:p>
                  </a:txBody>
                  <a:tcPr marL="91450" marR="91450" marT="45725" marB="45725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800"/>
                        <a:t>450 €/mes</a:t>
                      </a:r>
                      <a:endParaRPr sz="1800" b="0">
                        <a:solidFill>
                          <a:srgbClr val="BE3B00"/>
                        </a:solidFill>
                      </a:endParaRPr>
                    </a:p>
                  </a:txBody>
                  <a:tcPr marL="91450" marR="91450" marT="45725" marB="45725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800"/>
                        <a:t>Hasta 30 horas</a:t>
                      </a:r>
                      <a:endParaRPr sz="1800">
                        <a:solidFill>
                          <a:srgbClr val="BE3B00"/>
                        </a:solidFill>
                      </a:endParaRPr>
                    </a:p>
                  </a:txBody>
                  <a:tcPr marL="91450" marR="91450" marT="45725" marB="45725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800"/>
                        <a:t>550 €/mes</a:t>
                      </a:r>
                      <a:endParaRPr sz="1800">
                        <a:solidFill>
                          <a:srgbClr val="BE3B00"/>
                        </a:solidFill>
                      </a:endParaRPr>
                    </a:p>
                  </a:txBody>
                  <a:tcPr marL="91450" marR="91450" marT="45725" marB="45725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2425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800"/>
                        <a:t>Hasta 35 horas</a:t>
                      </a:r>
                      <a:endParaRPr sz="1800">
                        <a:solidFill>
                          <a:srgbClr val="BE3B00"/>
                        </a:solidFill>
                      </a:endParaRPr>
                    </a:p>
                  </a:txBody>
                  <a:tcPr marL="91450" marR="91450" marT="45725" marB="45725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800" dirty="0"/>
                        <a:t>700 €/mes</a:t>
                      </a:r>
                      <a:endParaRPr sz="1800" dirty="0">
                        <a:solidFill>
                          <a:srgbClr val="BE3B00"/>
                        </a:solidFill>
                      </a:endParaRPr>
                    </a:p>
                  </a:txBody>
                  <a:tcPr marL="91450" marR="91450" marT="45725" marB="45725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50">
                <a:tc rowSpan="3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B55FF"/>
                        </a:buClr>
                        <a:buSzPts val="1800"/>
                        <a:buFont typeface="Roboto"/>
                        <a:buNone/>
                      </a:pPr>
                      <a:r>
                        <a:rPr lang="es-ES" sz="1800" b="1" dirty="0"/>
                        <a:t>Alumnos de Máster  </a:t>
                      </a:r>
                      <a:endParaRPr sz="1800" b="1" dirty="0">
                        <a:solidFill>
                          <a:srgbClr val="0B55FF"/>
                        </a:solidFill>
                      </a:endParaRPr>
                    </a:p>
                  </a:txBody>
                  <a:tcPr marL="91450" marR="91450" marT="45725" marB="45725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800"/>
                        <a:t>Hasta 25 horas</a:t>
                      </a:r>
                      <a:endParaRPr sz="1800">
                        <a:solidFill>
                          <a:srgbClr val="0B55FF"/>
                        </a:solidFill>
                      </a:endParaRPr>
                    </a:p>
                  </a:txBody>
                  <a:tcPr marL="91450" marR="91450" marT="45725" marB="45725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800"/>
                        <a:t>600 €/mes</a:t>
                      </a:r>
                      <a:endParaRPr sz="1800">
                        <a:solidFill>
                          <a:srgbClr val="0B55FF"/>
                        </a:solidFill>
                      </a:endParaRPr>
                    </a:p>
                  </a:txBody>
                  <a:tcPr marL="91450" marR="91450" marT="45725" marB="45725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50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800"/>
                        <a:t>Hasta 30 horas</a:t>
                      </a:r>
                      <a:endParaRPr sz="1800">
                        <a:solidFill>
                          <a:srgbClr val="0B55FF"/>
                        </a:solidFill>
                      </a:endParaRPr>
                    </a:p>
                  </a:txBody>
                  <a:tcPr marL="91450" marR="91450" marT="45725" marB="45725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800" dirty="0"/>
                        <a:t>700 €/mes</a:t>
                      </a:r>
                      <a:endParaRPr sz="1800" dirty="0">
                        <a:solidFill>
                          <a:srgbClr val="0B55FF"/>
                        </a:solidFill>
                      </a:endParaRPr>
                    </a:p>
                  </a:txBody>
                  <a:tcPr marL="91450" marR="91450" marT="45725" marB="45725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50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800"/>
                        <a:t>Hasta 35 horas</a:t>
                      </a:r>
                      <a:endParaRPr sz="1800">
                        <a:solidFill>
                          <a:srgbClr val="0B55FF"/>
                        </a:solidFill>
                      </a:endParaRPr>
                    </a:p>
                  </a:txBody>
                  <a:tcPr marL="91450" marR="91450" marT="45725" marB="45725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800" dirty="0"/>
                        <a:t>800 €/mes</a:t>
                      </a:r>
                      <a:endParaRPr sz="1800" dirty="0">
                        <a:solidFill>
                          <a:srgbClr val="0B55FF"/>
                        </a:solidFill>
                      </a:endParaRPr>
                    </a:p>
                  </a:txBody>
                  <a:tcPr marL="91450" marR="91450" marT="45725" marB="45725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5" name="Imagen 4">
            <a:extLst>
              <a:ext uri="{FF2B5EF4-FFF2-40B4-BE49-F238E27FC236}">
                <a16:creationId xmlns:a16="http://schemas.microsoft.com/office/drawing/2014/main" id="{23DBE199-F1F6-931A-948E-F75D85AD53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1204" y="4060921"/>
            <a:ext cx="4062278" cy="2116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99544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contenido 5"/>
          <p:cNvSpPr>
            <a:spLocks noGrp="1"/>
          </p:cNvSpPr>
          <p:nvPr>
            <p:ph idx="1"/>
          </p:nvPr>
        </p:nvSpPr>
        <p:spPr>
          <a:xfrm>
            <a:off x="320040" y="1825625"/>
            <a:ext cx="7178040" cy="4351338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r>
              <a:rPr lang="es-ES" b="1" dirty="0"/>
              <a:t>Portal de prácticas</a:t>
            </a:r>
            <a:endParaRPr lang="es-ES" dirty="0"/>
          </a:p>
          <a:p>
            <a:pPr marL="0" indent="0">
              <a:buNone/>
            </a:pPr>
            <a:r>
              <a:rPr lang="es-ES" dirty="0">
                <a:hlinkClick r:id="rId2"/>
              </a:rPr>
              <a:t>https://practicas-externas.upm.es/</a:t>
            </a:r>
            <a:endParaRPr lang="es-ES" dirty="0"/>
          </a:p>
          <a:p>
            <a:pPr marL="0" indent="0">
              <a:buNone/>
            </a:pPr>
            <a:endParaRPr lang="es-ES" dirty="0"/>
          </a:p>
          <a:p>
            <a:r>
              <a:rPr lang="es-ES" dirty="0"/>
              <a:t>Es obligatorio que todos los agentes involucrados (estudiantes, representante de empresa, tutor académico y profesional) tengan </a:t>
            </a:r>
            <a:r>
              <a:rPr lang="es-ES" b="1" dirty="0">
                <a:hlinkClick r:id="rId3"/>
              </a:rPr>
              <a:t>firma-certificado digital </a:t>
            </a:r>
            <a:r>
              <a:rPr lang="es-ES" b="1" dirty="0">
                <a:solidFill>
                  <a:srgbClr val="00B050"/>
                </a:solidFill>
                <a:hlinkClick r:id="rId3"/>
              </a:rPr>
              <a:t>(FNMT)</a:t>
            </a:r>
            <a:r>
              <a:rPr lang="es-ES" b="1" dirty="0">
                <a:solidFill>
                  <a:srgbClr val="00B050"/>
                </a:solidFill>
              </a:rPr>
              <a:t>.</a:t>
            </a:r>
            <a:br>
              <a:rPr lang="es-ES" b="1" dirty="0">
                <a:solidFill>
                  <a:srgbClr val="00B050"/>
                </a:solidFill>
              </a:rPr>
            </a:br>
            <a:endParaRPr lang="es-ES" b="1">
              <a:solidFill>
                <a:srgbClr val="00B050"/>
              </a:solidFill>
              <a:ea typeface="Calibri"/>
              <a:cs typeface="Calibri"/>
            </a:endParaRPr>
          </a:p>
          <a:p>
            <a:endParaRPr lang="es-ES" dirty="0"/>
          </a:p>
          <a:p>
            <a:r>
              <a:rPr lang="es-ES" dirty="0"/>
              <a:t>A partir del </a:t>
            </a:r>
            <a:r>
              <a:rPr lang="es-ES" b="1" dirty="0"/>
              <a:t>1 de enero de 2024 </a:t>
            </a:r>
            <a:r>
              <a:rPr lang="es-ES" dirty="0"/>
              <a:t>es obligatorio que todos los estudiantes en prácticas estén dados de alta en </a:t>
            </a:r>
            <a:r>
              <a:rPr lang="es-ES" dirty="0">
                <a:hlinkClick r:id="rId4"/>
              </a:rPr>
              <a:t>Seguridad Social</a:t>
            </a:r>
            <a:endParaRPr lang="es-ES" dirty="0"/>
          </a:p>
        </p:txBody>
      </p:sp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2813173" y="68765"/>
            <a:ext cx="6794254" cy="1325563"/>
          </a:xfrm>
        </p:spPr>
        <p:txBody>
          <a:bodyPr/>
          <a:lstStyle/>
          <a:p>
            <a:pPr algn="ctr"/>
            <a:r>
              <a:rPr lang="es-ES" dirty="0"/>
              <a:t>Portal de prácticas (UPM)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41D6BBD3-86CE-7631-E079-5B07C657F1C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63256" y="2433670"/>
            <a:ext cx="4362450" cy="2905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55213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rcador de contenido 1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64713" y="1588559"/>
            <a:ext cx="9433019" cy="5025496"/>
          </a:xfrm>
          <a:prstGeom prst="rect">
            <a:avLst/>
          </a:prstGeom>
        </p:spPr>
      </p:pic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2910826" y="68765"/>
            <a:ext cx="6794254" cy="1325563"/>
          </a:xfrm>
        </p:spPr>
        <p:txBody>
          <a:bodyPr/>
          <a:lstStyle/>
          <a:p>
            <a:pPr algn="ctr"/>
            <a:r>
              <a:rPr lang="es-ES" dirty="0"/>
              <a:t>Portal de prácticas (UPM)</a:t>
            </a:r>
          </a:p>
        </p:txBody>
      </p:sp>
      <p:sp>
        <p:nvSpPr>
          <p:cNvPr id="3" name="Rectángulo 2"/>
          <p:cNvSpPr/>
          <p:nvPr/>
        </p:nvSpPr>
        <p:spPr>
          <a:xfrm>
            <a:off x="142100" y="6090835"/>
            <a:ext cx="5271123" cy="52322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s-ES" sz="2800" dirty="0">
                <a:hlinkClick r:id="rId3"/>
              </a:rPr>
              <a:t>https://practicas-externas.upm.es/</a:t>
            </a:r>
            <a:endParaRPr lang="es-ES" sz="2800" dirty="0"/>
          </a:p>
        </p:txBody>
      </p:sp>
    </p:spTree>
    <p:extLst>
      <p:ext uri="{BB962C8B-B14F-4D97-AF65-F5344CB8AC3E}">
        <p14:creationId xmlns:p14="http://schemas.microsoft.com/office/powerpoint/2010/main" val="30715823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/>
          <p:cNvSpPr>
            <a:spLocks noGrp="1"/>
          </p:cNvSpPr>
          <p:nvPr>
            <p:ph sz="half" idx="1"/>
          </p:nvPr>
        </p:nvSpPr>
        <p:spPr>
          <a:xfrm>
            <a:off x="479394" y="1825624"/>
            <a:ext cx="5540406" cy="4628441"/>
          </a:xfrm>
        </p:spPr>
        <p:txBody>
          <a:bodyPr/>
          <a:lstStyle/>
          <a:p>
            <a:r>
              <a:rPr lang="es-ES" dirty="0"/>
              <a:t>Entra en el portal de prácticas con tus credenciales UPM.</a:t>
            </a:r>
          </a:p>
          <a:p>
            <a:r>
              <a:rPr lang="es-ES" dirty="0"/>
              <a:t>Cumplimenta la información solicitada:</a:t>
            </a:r>
          </a:p>
          <a:p>
            <a:pPr lvl="1"/>
            <a:r>
              <a:rPr lang="es-ES" dirty="0"/>
              <a:t>Nº Personal de afiliación (NAF).</a:t>
            </a:r>
          </a:p>
          <a:p>
            <a:pPr lvl="1"/>
            <a:r>
              <a:rPr lang="es-ES" dirty="0"/>
              <a:t>Indica tus intereses, incluyendo el nº de créditos que vayas a cursar.</a:t>
            </a:r>
          </a:p>
          <a:p>
            <a:r>
              <a:rPr lang="es-ES" dirty="0"/>
              <a:t>Marca la opción “</a:t>
            </a:r>
            <a:r>
              <a:rPr lang="es-ES" b="1" dirty="0"/>
              <a:t>Búsqueda activa de prácticas”.</a:t>
            </a:r>
            <a:endParaRPr lang="es-ES" dirty="0"/>
          </a:p>
          <a:p>
            <a:r>
              <a:rPr lang="es-ES" dirty="0"/>
              <a:t>Adjunta el CV.</a:t>
            </a:r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500674" y="1825625"/>
            <a:ext cx="5181600" cy="2359319"/>
          </a:xfrm>
          <a:prstGeom prst="rect">
            <a:avLst/>
          </a:prstGeom>
        </p:spPr>
      </p:pic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2779306" y="86520"/>
            <a:ext cx="6785787" cy="1325563"/>
          </a:xfrm>
        </p:spPr>
        <p:txBody>
          <a:bodyPr/>
          <a:lstStyle/>
          <a:p>
            <a:pPr algn="ctr"/>
            <a:r>
              <a:rPr lang="es-ES" dirty="0"/>
              <a:t>Tramitación. ALUMNOS</a:t>
            </a:r>
          </a:p>
        </p:txBody>
      </p:sp>
      <p:sp>
        <p:nvSpPr>
          <p:cNvPr id="6" name="Flecha derecha 5"/>
          <p:cNvSpPr/>
          <p:nvPr/>
        </p:nvSpPr>
        <p:spPr>
          <a:xfrm rot="1468654">
            <a:off x="7590407" y="2254928"/>
            <a:ext cx="1438183" cy="301841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Rectángulo redondeado 6"/>
          <p:cNvSpPr/>
          <p:nvPr/>
        </p:nvSpPr>
        <p:spPr>
          <a:xfrm>
            <a:off x="8993080" y="2592280"/>
            <a:ext cx="665825" cy="292963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4042" y="4329865"/>
            <a:ext cx="4124901" cy="2257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7892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/>
          <p:cNvSpPr>
            <a:spLocks noGrp="1"/>
          </p:cNvSpPr>
          <p:nvPr>
            <p:ph sz="half" idx="1"/>
          </p:nvPr>
        </p:nvSpPr>
        <p:spPr>
          <a:xfrm>
            <a:off x="248576" y="1825625"/>
            <a:ext cx="4735800" cy="4351338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pPr marL="0" indent="0">
              <a:buNone/>
            </a:pPr>
            <a:r>
              <a:rPr lang="es-ES" sz="2400" b="1" dirty="0">
                <a:solidFill>
                  <a:srgbClr val="C00000"/>
                </a:solidFill>
              </a:rPr>
              <a:t>[Estudiante]</a:t>
            </a:r>
            <a:r>
              <a:rPr lang="es-ES" sz="2400" dirty="0">
                <a:solidFill>
                  <a:srgbClr val="C00000"/>
                </a:solidFill>
              </a:rPr>
              <a:t> </a:t>
            </a:r>
          </a:p>
          <a:p>
            <a:pPr marL="0" indent="0">
              <a:buNone/>
            </a:pPr>
            <a:r>
              <a:rPr lang="es-ES" sz="2400" dirty="0"/>
              <a:t>1.- Solicita las prácticas que te interesen desde la </a:t>
            </a:r>
            <a:r>
              <a:rPr lang="es-ES" sz="2400" b="1" dirty="0"/>
              <a:t>plataforma</a:t>
            </a:r>
            <a:r>
              <a:rPr lang="es-ES" sz="2400" dirty="0"/>
              <a:t>.</a:t>
            </a:r>
            <a:endParaRPr lang="es-ES" sz="2400" dirty="0">
              <a:cs typeface="Calibri" panose="020F0502020204030204"/>
            </a:endParaRPr>
          </a:p>
          <a:p>
            <a:pPr>
              <a:buFont typeface="Arial"/>
              <a:buChar char="•"/>
            </a:pPr>
            <a:r>
              <a:rPr lang="es-ES" sz="2400" b="1" dirty="0">
                <a:cs typeface="Calibri" panose="020F0502020204030204"/>
              </a:rPr>
              <a:t>Solicita </a:t>
            </a:r>
            <a:r>
              <a:rPr lang="es-ES" sz="2400" dirty="0">
                <a:cs typeface="Calibri" panose="020F0502020204030204"/>
              </a:rPr>
              <a:t>el </a:t>
            </a:r>
            <a:r>
              <a:rPr lang="es-ES" sz="2400" b="1" dirty="0">
                <a:cs typeface="Calibri" panose="020F0502020204030204"/>
              </a:rPr>
              <a:t>Seguro de accidentes </a:t>
            </a:r>
            <a:r>
              <a:rPr lang="es-ES" sz="2400" dirty="0">
                <a:cs typeface="Calibri" panose="020F0502020204030204"/>
              </a:rPr>
              <a:t>cuando estés seleccionado y súbelo a la plataforma: </a:t>
            </a:r>
          </a:p>
          <a:p>
            <a:pPr>
              <a:buFont typeface="Arial"/>
              <a:buChar char="•"/>
            </a:pPr>
            <a:r>
              <a:rPr lang="es-ES" sz="2400" dirty="0">
                <a:cs typeface="Calibri" panose="020F0502020204030204"/>
                <a:hlinkClick r:id="rId2"/>
              </a:rPr>
              <a:t>https://disser.es/project/seguro-accidentes-upm/</a:t>
            </a:r>
            <a:r>
              <a:rPr lang="es-ES" sz="2400" dirty="0">
                <a:cs typeface="Calibri" panose="020F0502020204030204"/>
              </a:rPr>
              <a:t> </a:t>
            </a:r>
          </a:p>
          <a:p>
            <a:pPr marL="0" indent="0">
              <a:buNone/>
            </a:pPr>
            <a:endParaRPr lang="es-ES" sz="2400" dirty="0"/>
          </a:p>
          <a:p>
            <a:pPr marL="0" indent="0">
              <a:buNone/>
            </a:pPr>
            <a:r>
              <a:rPr lang="es-ES" sz="2400" b="1" dirty="0">
                <a:solidFill>
                  <a:srgbClr val="C00000"/>
                </a:solidFill>
              </a:rPr>
              <a:t>[Empresa]</a:t>
            </a:r>
            <a:r>
              <a:rPr lang="es-ES" sz="2400" dirty="0">
                <a:solidFill>
                  <a:srgbClr val="C00000"/>
                </a:solidFill>
              </a:rPr>
              <a:t> </a:t>
            </a:r>
          </a:p>
          <a:p>
            <a:pPr marL="0" indent="0">
              <a:buNone/>
            </a:pPr>
            <a:r>
              <a:rPr lang="es-ES" sz="2400" dirty="0"/>
              <a:t>- La empresa </a:t>
            </a:r>
            <a:r>
              <a:rPr lang="es-ES" sz="2400" b="1" dirty="0"/>
              <a:t>selecciona </a:t>
            </a:r>
            <a:r>
              <a:rPr lang="es-ES" sz="2400" dirty="0"/>
              <a:t>al </a:t>
            </a:r>
            <a:r>
              <a:rPr lang="es-ES" sz="2400" b="1" dirty="0"/>
              <a:t>candidato</a:t>
            </a:r>
            <a:r>
              <a:rPr lang="es-ES" sz="2400" dirty="0"/>
              <a:t>.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2"/>
          </p:nvPr>
        </p:nvSpPr>
        <p:spPr>
          <a:xfrm>
            <a:off x="5193437" y="1825624"/>
            <a:ext cx="6711517" cy="4894771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s-ES" sz="2400" b="1" dirty="0">
                <a:solidFill>
                  <a:srgbClr val="C00000"/>
                </a:solidFill>
              </a:rPr>
              <a:t>[Oficina de Prácticas]</a:t>
            </a:r>
            <a:r>
              <a:rPr lang="es-ES" sz="2400" dirty="0">
                <a:solidFill>
                  <a:srgbClr val="C00000"/>
                </a:solidFill>
              </a:rPr>
              <a:t> </a:t>
            </a:r>
          </a:p>
          <a:p>
            <a:pPr>
              <a:buFontTx/>
              <a:buChar char="-"/>
            </a:pPr>
            <a:r>
              <a:rPr lang="es-ES" sz="2400" b="1" dirty="0"/>
              <a:t>Valida </a:t>
            </a:r>
            <a:r>
              <a:rPr lang="es-ES" sz="2400" dirty="0"/>
              <a:t>la selección de la oferta, una vez comprobado que se cumplen los requisitos.</a:t>
            </a:r>
          </a:p>
          <a:p>
            <a:pPr>
              <a:buFontTx/>
              <a:buChar char="-"/>
            </a:pPr>
            <a:r>
              <a:rPr lang="es-ES" sz="2400" dirty="0"/>
              <a:t>Se </a:t>
            </a:r>
            <a:r>
              <a:rPr lang="es-ES" sz="2400" b="1" dirty="0"/>
              <a:t>fija el nº de créditos </a:t>
            </a:r>
            <a:r>
              <a:rPr lang="es-ES" sz="2400" dirty="0"/>
              <a:t>(depende de cada titulación), los </a:t>
            </a:r>
            <a:r>
              <a:rPr lang="es-ES" sz="2400" b="1" dirty="0"/>
              <a:t>horarios </a:t>
            </a:r>
            <a:r>
              <a:rPr lang="es-ES" sz="2400" dirty="0"/>
              <a:t>y las </a:t>
            </a:r>
            <a:r>
              <a:rPr lang="es-ES" sz="2400" b="1" dirty="0"/>
              <a:t>fechas de prácticas.</a:t>
            </a:r>
          </a:p>
          <a:p>
            <a:pPr>
              <a:buFontTx/>
              <a:buChar char="-"/>
            </a:pPr>
            <a:r>
              <a:rPr lang="es-ES" sz="2400" b="1" dirty="0"/>
              <a:t>Matricula </a:t>
            </a:r>
            <a:r>
              <a:rPr lang="es-ES" sz="2400" dirty="0"/>
              <a:t>las prácticas.</a:t>
            </a:r>
          </a:p>
          <a:p>
            <a:pPr>
              <a:buFontTx/>
              <a:buChar char="-"/>
            </a:pPr>
            <a:r>
              <a:rPr lang="es-ES" sz="2400" b="1" dirty="0"/>
              <a:t>En la plataforma: </a:t>
            </a:r>
          </a:p>
          <a:p>
            <a:pPr lvl="1"/>
            <a:r>
              <a:rPr lang="es-ES" sz="2000" b="1" dirty="0"/>
              <a:t>Asigna </a:t>
            </a:r>
            <a:r>
              <a:rPr lang="es-ES" sz="2000" dirty="0"/>
              <a:t>la práctica y la </a:t>
            </a:r>
            <a:r>
              <a:rPr lang="es-ES" sz="2000" b="1" dirty="0"/>
              <a:t>envía al estudiante </a:t>
            </a:r>
            <a:r>
              <a:rPr lang="es-ES" sz="2000" dirty="0"/>
              <a:t>para su aceptación.</a:t>
            </a:r>
          </a:p>
          <a:p>
            <a:pPr lvl="1"/>
            <a:r>
              <a:rPr lang="es-ES" sz="2000" dirty="0"/>
              <a:t>Formaliza la práctica, descargando el </a:t>
            </a:r>
            <a:r>
              <a:rPr lang="es-ES" sz="2000" b="1" dirty="0"/>
              <a:t>Anexo</a:t>
            </a:r>
            <a:r>
              <a:rPr lang="es-ES" sz="2000" dirty="0"/>
              <a:t>, comprobando que no hay errores.</a:t>
            </a:r>
          </a:p>
          <a:p>
            <a:pPr lvl="1"/>
            <a:r>
              <a:rPr lang="es-ES" sz="2000" dirty="0"/>
              <a:t>Se </a:t>
            </a:r>
            <a:r>
              <a:rPr lang="es-ES" sz="2000" b="1" dirty="0"/>
              <a:t>envía a visto bueno de los tutores </a:t>
            </a:r>
            <a:r>
              <a:rPr lang="es-ES" sz="2000" dirty="0"/>
              <a:t>(profesional y académico) y al subdirector de prácticas (les llega toda la información por e-mail y la validan directamente).</a:t>
            </a:r>
          </a:p>
          <a:p>
            <a:pPr marL="0" indent="0">
              <a:buNone/>
            </a:pPr>
            <a:endParaRPr lang="es-ES" sz="2400" dirty="0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2779305" y="86520"/>
            <a:ext cx="6785787" cy="1325563"/>
          </a:xfrm>
        </p:spPr>
        <p:txBody>
          <a:bodyPr/>
          <a:lstStyle/>
          <a:p>
            <a:pPr algn="ctr"/>
            <a:r>
              <a:rPr lang="es-ES" dirty="0"/>
              <a:t>Tramitación. ALUMNOS (I)</a:t>
            </a:r>
          </a:p>
        </p:txBody>
      </p:sp>
    </p:spTree>
    <p:extLst>
      <p:ext uri="{BB962C8B-B14F-4D97-AF65-F5344CB8AC3E}">
        <p14:creationId xmlns:p14="http://schemas.microsoft.com/office/powerpoint/2010/main" val="20401343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/>
          <p:cNvSpPr>
            <a:spLocks noGrp="1"/>
          </p:cNvSpPr>
          <p:nvPr>
            <p:ph sz="half" idx="1"/>
          </p:nvPr>
        </p:nvSpPr>
        <p:spPr>
          <a:xfrm>
            <a:off x="248576" y="1825625"/>
            <a:ext cx="4698328" cy="4351338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pPr marL="0" indent="0">
              <a:buNone/>
            </a:pPr>
            <a:r>
              <a:rPr lang="es-ES" sz="2400" b="1" dirty="0">
                <a:solidFill>
                  <a:srgbClr val="C00000"/>
                </a:solidFill>
              </a:rPr>
              <a:t>[Estudiante]</a:t>
            </a:r>
            <a:r>
              <a:rPr lang="es-ES" sz="2400" dirty="0">
                <a:solidFill>
                  <a:srgbClr val="C00000"/>
                </a:solidFill>
              </a:rPr>
              <a:t> </a:t>
            </a:r>
          </a:p>
          <a:p>
            <a:pPr marL="0" indent="0">
              <a:buNone/>
            </a:pPr>
            <a:r>
              <a:rPr lang="es-ES" sz="2400" dirty="0">
                <a:cs typeface="Calibri"/>
              </a:rPr>
              <a:t>2.- Contacta directamente con la empresa.</a:t>
            </a:r>
          </a:p>
          <a:p>
            <a:pPr marL="0" indent="0">
              <a:buNone/>
            </a:pPr>
            <a:r>
              <a:rPr lang="es-ES" sz="2400" dirty="0">
                <a:cs typeface="Calibri"/>
              </a:rPr>
              <a:t>- La empresa debe tener </a:t>
            </a:r>
            <a:r>
              <a:rPr lang="es-ES" sz="2400" b="1" dirty="0">
                <a:cs typeface="Calibri"/>
              </a:rPr>
              <a:t>convenio Marco con la UPM</a:t>
            </a:r>
            <a:r>
              <a:rPr lang="es-ES" sz="2400" dirty="0">
                <a:cs typeface="Calibri"/>
              </a:rPr>
              <a:t>. Ante la duda, contacta con la Oficina de Prácticas.</a:t>
            </a:r>
          </a:p>
          <a:p>
            <a:pPr marL="0" indent="0">
              <a:buNone/>
            </a:pPr>
            <a:endParaRPr lang="es-ES" sz="2400" dirty="0"/>
          </a:p>
          <a:p>
            <a:pPr marL="0" indent="0">
              <a:buNone/>
            </a:pPr>
            <a:r>
              <a:rPr lang="es-ES" sz="2400" b="1" dirty="0">
                <a:solidFill>
                  <a:srgbClr val="C00000"/>
                </a:solidFill>
              </a:rPr>
              <a:t>[Empresa]</a:t>
            </a:r>
            <a:r>
              <a:rPr lang="es-ES" sz="2400" dirty="0">
                <a:solidFill>
                  <a:srgbClr val="C00000"/>
                </a:solidFill>
              </a:rPr>
              <a:t> </a:t>
            </a:r>
          </a:p>
          <a:p>
            <a:pPr>
              <a:buFontTx/>
              <a:buChar char="-"/>
            </a:pPr>
            <a:r>
              <a:rPr lang="es-ES" sz="2400" dirty="0"/>
              <a:t>La empresa selecciona al alumno.</a:t>
            </a:r>
          </a:p>
          <a:p>
            <a:pPr>
              <a:buFontTx/>
              <a:buChar char="-"/>
            </a:pPr>
            <a:r>
              <a:rPr lang="es-ES" sz="2400" dirty="0"/>
              <a:t>La empresa publica la oferta con la opción </a:t>
            </a:r>
            <a:r>
              <a:rPr lang="es-ES" sz="2400" b="1" dirty="0"/>
              <a:t>candidato preseleccionado.</a:t>
            </a:r>
          </a:p>
          <a:p>
            <a:pPr>
              <a:buFontTx/>
              <a:buChar char="-"/>
            </a:pPr>
            <a:endParaRPr lang="es-ES" sz="2400" dirty="0"/>
          </a:p>
          <a:p>
            <a:pPr marL="0" indent="0">
              <a:buNone/>
            </a:pPr>
            <a:endParaRPr lang="es-ES" sz="2400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2"/>
          </p:nvPr>
        </p:nvSpPr>
        <p:spPr>
          <a:xfrm>
            <a:off x="5193437" y="1825624"/>
            <a:ext cx="6711517" cy="4894771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s-ES" sz="2400" b="1" dirty="0">
                <a:solidFill>
                  <a:srgbClr val="C00000"/>
                </a:solidFill>
              </a:rPr>
              <a:t>[Oficina de Prácticas]</a:t>
            </a:r>
            <a:r>
              <a:rPr lang="es-ES" sz="2400" dirty="0">
                <a:solidFill>
                  <a:srgbClr val="C00000"/>
                </a:solidFill>
              </a:rPr>
              <a:t> </a:t>
            </a:r>
          </a:p>
          <a:p>
            <a:pPr>
              <a:buFontTx/>
              <a:buChar char="-"/>
            </a:pPr>
            <a:r>
              <a:rPr lang="es-ES" sz="2400" b="1" dirty="0"/>
              <a:t>Valida </a:t>
            </a:r>
            <a:r>
              <a:rPr lang="es-ES" sz="2400" dirty="0"/>
              <a:t>la selección de la oferta, una vez comprobado que se cumplen los requisitos.</a:t>
            </a:r>
          </a:p>
          <a:p>
            <a:pPr>
              <a:buFontTx/>
              <a:buChar char="-"/>
            </a:pPr>
            <a:r>
              <a:rPr lang="es-ES" sz="2400" dirty="0"/>
              <a:t>Se </a:t>
            </a:r>
            <a:r>
              <a:rPr lang="es-ES" sz="2400" b="1" dirty="0"/>
              <a:t>fija el nº de créditos </a:t>
            </a:r>
            <a:r>
              <a:rPr lang="es-ES" sz="2400" dirty="0"/>
              <a:t>(depende de cada titulación), los </a:t>
            </a:r>
            <a:r>
              <a:rPr lang="es-ES" sz="2400" b="1" dirty="0"/>
              <a:t>horarios </a:t>
            </a:r>
            <a:r>
              <a:rPr lang="es-ES" sz="2400" dirty="0"/>
              <a:t>y las </a:t>
            </a:r>
            <a:r>
              <a:rPr lang="es-ES" sz="2400" b="1" dirty="0"/>
              <a:t>fechas de prácticas.</a:t>
            </a:r>
          </a:p>
          <a:p>
            <a:pPr>
              <a:buFontTx/>
              <a:buChar char="-"/>
            </a:pPr>
            <a:r>
              <a:rPr lang="es-ES" sz="2400" b="1" dirty="0"/>
              <a:t>Matricula </a:t>
            </a:r>
            <a:r>
              <a:rPr lang="es-ES" sz="2400" dirty="0"/>
              <a:t>las prácticas.</a:t>
            </a:r>
          </a:p>
          <a:p>
            <a:pPr>
              <a:buFontTx/>
              <a:buChar char="-"/>
            </a:pPr>
            <a:r>
              <a:rPr lang="es-ES" sz="2400" b="1" dirty="0"/>
              <a:t>En la plataforma: </a:t>
            </a:r>
          </a:p>
          <a:p>
            <a:pPr lvl="1"/>
            <a:r>
              <a:rPr lang="es-ES" sz="2000" b="1" dirty="0"/>
              <a:t>Asigna </a:t>
            </a:r>
            <a:r>
              <a:rPr lang="es-ES" sz="2000" dirty="0"/>
              <a:t>la práctica y la </a:t>
            </a:r>
            <a:r>
              <a:rPr lang="es-ES" sz="2000" b="1" dirty="0"/>
              <a:t>envía al estudiante </a:t>
            </a:r>
            <a:r>
              <a:rPr lang="es-ES" sz="2000" dirty="0"/>
              <a:t>para su aceptación.</a:t>
            </a:r>
          </a:p>
          <a:p>
            <a:pPr lvl="1"/>
            <a:r>
              <a:rPr lang="es-ES" sz="2000" dirty="0"/>
              <a:t>Formaliza la práctica, descargando el </a:t>
            </a:r>
            <a:r>
              <a:rPr lang="es-ES" sz="2000" b="1" dirty="0"/>
              <a:t>Anexo</a:t>
            </a:r>
            <a:r>
              <a:rPr lang="es-ES" sz="2000" dirty="0"/>
              <a:t>, comprobando que no hay errores.</a:t>
            </a:r>
          </a:p>
          <a:p>
            <a:pPr lvl="1"/>
            <a:r>
              <a:rPr lang="es-ES" sz="2000" dirty="0"/>
              <a:t>Se </a:t>
            </a:r>
            <a:r>
              <a:rPr lang="es-ES" sz="2000" b="1" dirty="0"/>
              <a:t>envía a visto bueno de los tutores </a:t>
            </a:r>
            <a:r>
              <a:rPr lang="es-ES" sz="2000" dirty="0"/>
              <a:t>(profesional y académico) y al subdirector de prácticas (les llega toda la información por e-mail y la validan directamente).</a:t>
            </a:r>
          </a:p>
          <a:p>
            <a:pPr marL="0" indent="0">
              <a:buNone/>
            </a:pPr>
            <a:endParaRPr lang="es-ES" sz="2400" dirty="0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2779305" y="86520"/>
            <a:ext cx="6785787" cy="1325563"/>
          </a:xfrm>
        </p:spPr>
        <p:txBody>
          <a:bodyPr/>
          <a:lstStyle/>
          <a:p>
            <a:pPr algn="ctr"/>
            <a:r>
              <a:rPr lang="es-ES" dirty="0"/>
              <a:t>Tramitación. ALUMNOS (II)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453314" y="6221173"/>
            <a:ext cx="3854823" cy="369332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dirty="0">
                <a:solidFill>
                  <a:schemeClr val="bg1">
                    <a:lumMod val="95000"/>
                  </a:schemeClr>
                </a:solidFill>
              </a:rPr>
              <a:t>Ésta es la opción más habitual y rápida</a:t>
            </a:r>
          </a:p>
        </p:txBody>
      </p:sp>
    </p:spTree>
    <p:extLst>
      <p:ext uri="{BB962C8B-B14F-4D97-AF65-F5344CB8AC3E}">
        <p14:creationId xmlns:p14="http://schemas.microsoft.com/office/powerpoint/2010/main" val="16306444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9808" y="4073171"/>
            <a:ext cx="5128505" cy="2743582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2786540" y="86520"/>
            <a:ext cx="6794254" cy="1325563"/>
          </a:xfrm>
        </p:spPr>
        <p:txBody>
          <a:bodyPr/>
          <a:lstStyle/>
          <a:p>
            <a:pPr algn="ctr"/>
            <a:r>
              <a:rPr lang="es-ES" dirty="0"/>
              <a:t>Visto Bueno Tutores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041" y="1516510"/>
            <a:ext cx="4762997" cy="3657982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  <p:sp>
        <p:nvSpPr>
          <p:cNvPr id="6" name="Rectángulo redondeado 5"/>
          <p:cNvSpPr/>
          <p:nvPr/>
        </p:nvSpPr>
        <p:spPr>
          <a:xfrm>
            <a:off x="3269845" y="2888492"/>
            <a:ext cx="1102178" cy="106136"/>
          </a:xfrm>
          <a:prstGeom prst="round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61549" y="1138106"/>
            <a:ext cx="5186764" cy="2655981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  <p:sp>
        <p:nvSpPr>
          <p:cNvPr id="8" name="Flecha derecha 7"/>
          <p:cNvSpPr/>
          <p:nvPr/>
        </p:nvSpPr>
        <p:spPr>
          <a:xfrm>
            <a:off x="5098643" y="2602742"/>
            <a:ext cx="1796143" cy="5388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Flecha abajo 8"/>
          <p:cNvSpPr/>
          <p:nvPr/>
        </p:nvSpPr>
        <p:spPr>
          <a:xfrm>
            <a:off x="7777560" y="3477604"/>
            <a:ext cx="604157" cy="12736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18623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redondeado 4"/>
          <p:cNvSpPr/>
          <p:nvPr/>
        </p:nvSpPr>
        <p:spPr>
          <a:xfrm>
            <a:off x="122547" y="4589754"/>
            <a:ext cx="3568823" cy="355373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Marcador de contenido 1"/>
          <p:cNvSpPr>
            <a:spLocks noGrp="1"/>
          </p:cNvSpPr>
          <p:nvPr>
            <p:ph idx="1"/>
          </p:nvPr>
        </p:nvSpPr>
        <p:spPr>
          <a:xfrm>
            <a:off x="57296" y="1589534"/>
            <a:ext cx="7906305" cy="5091015"/>
          </a:xfrm>
          <a:noFill/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s-ES" b="1" dirty="0">
                <a:solidFill>
                  <a:srgbClr val="C00000"/>
                </a:solidFill>
              </a:rPr>
              <a:t>[Estudiante]</a:t>
            </a:r>
            <a:r>
              <a:rPr lang="es-ES" dirty="0"/>
              <a:t> Tras los vistos buenos, el estudiante recibe un correo electrónico para la </a:t>
            </a:r>
            <a:r>
              <a:rPr lang="es-ES" b="1" dirty="0"/>
              <a:t>firma con certificado digital del Anexo </a:t>
            </a:r>
            <a:r>
              <a:rPr lang="es-ES" dirty="0"/>
              <a:t>de prácticas, que pasará posteriormente a la firma del </a:t>
            </a:r>
            <a:r>
              <a:rPr lang="es-ES" b="1" dirty="0"/>
              <a:t>representante de la empresa </a:t>
            </a:r>
            <a:r>
              <a:rPr lang="es-ES" dirty="0"/>
              <a:t>y del </a:t>
            </a:r>
            <a:r>
              <a:rPr lang="es-ES" b="1" dirty="0"/>
              <a:t>vicerrector</a:t>
            </a:r>
            <a:r>
              <a:rPr lang="es-ES" dirty="0"/>
              <a:t>.</a:t>
            </a:r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r>
              <a:rPr lang="es-ES" b="1" dirty="0">
                <a:solidFill>
                  <a:srgbClr val="C00000"/>
                </a:solidFill>
              </a:rPr>
              <a:t>¡CUIDADO! </a:t>
            </a:r>
            <a:r>
              <a:rPr lang="es-ES" dirty="0"/>
              <a:t>Recuerda que tienes que tener </a:t>
            </a:r>
            <a:r>
              <a:rPr lang="es-ES" b="1" dirty="0"/>
              <a:t>descargada  la última versión de "</a:t>
            </a:r>
            <a:r>
              <a:rPr lang="es-ES" b="1" dirty="0" err="1"/>
              <a:t>autofirma</a:t>
            </a:r>
            <a:r>
              <a:rPr lang="es-ES" dirty="0"/>
              <a:t>” en el ordenador desde el que firmes.</a:t>
            </a:r>
          </a:p>
          <a:p>
            <a:endParaRPr lang="es-ES" dirty="0"/>
          </a:p>
          <a:p>
            <a:r>
              <a:rPr lang="es-ES" dirty="0"/>
              <a:t>Tras la firma del Anexo, pueden </a:t>
            </a:r>
            <a:r>
              <a:rPr lang="es-ES" b="1" dirty="0">
                <a:solidFill>
                  <a:srgbClr val="C00000"/>
                </a:solidFill>
              </a:rPr>
              <a:t>comenzar las prácticas.</a:t>
            </a:r>
          </a:p>
          <a:p>
            <a:pPr marL="0" indent="0">
              <a:buNone/>
            </a:pPr>
            <a:endParaRPr lang="es-ES" b="1" dirty="0"/>
          </a:p>
          <a:p>
            <a:pPr marL="0" indent="0">
              <a:buNone/>
            </a:pPr>
            <a:r>
              <a:rPr lang="es-ES" dirty="0"/>
              <a:t>¿Qué pasa si no se firma?</a:t>
            </a:r>
          </a:p>
          <a:p>
            <a:pPr lvl="1"/>
            <a:r>
              <a:rPr lang="es-ES" dirty="0"/>
              <a:t>El estudiante no está cubierto por el seguro de prácticas si hay un accidente en la empresa.</a:t>
            </a:r>
          </a:p>
          <a:p>
            <a:pPr lvl="1"/>
            <a:r>
              <a:rPr lang="es-ES" dirty="0"/>
              <a:t>La institución no puede dar de alta en Seguridad Social al estudiante.</a:t>
            </a:r>
          </a:p>
          <a:p>
            <a:pPr lvl="1"/>
            <a:r>
              <a:rPr lang="es-ES" dirty="0">
                <a:solidFill>
                  <a:srgbClr val="FF0000"/>
                </a:solidFill>
              </a:rPr>
              <a:t>¡¡LA PRÁCTICA NO PUEDE COMENZAR!!</a:t>
            </a:r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2786540" y="86520"/>
            <a:ext cx="6794254" cy="1325563"/>
          </a:xfrm>
        </p:spPr>
        <p:txBody>
          <a:bodyPr/>
          <a:lstStyle/>
          <a:p>
            <a:pPr algn="ctr"/>
            <a:r>
              <a:rPr lang="es-ES" dirty="0"/>
              <a:t>Tramitación. ALUMNOS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389734">
            <a:off x="8264041" y="1166773"/>
            <a:ext cx="3506722" cy="5510563"/>
          </a:xfrm>
          <a:prstGeom prst="rect">
            <a:avLst/>
          </a:prstGeom>
        </p:spPr>
      </p:pic>
      <p:pic>
        <p:nvPicPr>
          <p:cNvPr id="2050" name="Picture 2" descr="File:Blinking warning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4503" y="4426090"/>
            <a:ext cx="569435" cy="569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1029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/>
          <p:cNvSpPr>
            <a:spLocks noGrp="1"/>
          </p:cNvSpPr>
          <p:nvPr>
            <p:ph idx="1"/>
          </p:nvPr>
        </p:nvSpPr>
        <p:spPr>
          <a:xfrm>
            <a:off x="278906" y="1550417"/>
            <a:ext cx="6787719" cy="507662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dirty="0"/>
              <a:t>Tras firmar los anexos, </a:t>
            </a:r>
            <a:r>
              <a:rPr lang="es-ES" b="1" dirty="0">
                <a:solidFill>
                  <a:srgbClr val="C00000"/>
                </a:solidFill>
              </a:rPr>
              <a:t>comienzan las prácticas</a:t>
            </a:r>
            <a:r>
              <a:rPr lang="es-ES" dirty="0"/>
              <a:t>.</a:t>
            </a:r>
          </a:p>
          <a:p>
            <a:pPr marL="457200" lvl="1" indent="0">
              <a:buNone/>
            </a:pPr>
            <a:r>
              <a:rPr lang="es-ES" sz="2800" dirty="0"/>
              <a:t>-Debes </a:t>
            </a:r>
            <a:r>
              <a:rPr lang="es-ES" sz="2800" b="1" dirty="0"/>
              <a:t>compatibilizarlas</a:t>
            </a:r>
            <a:r>
              <a:rPr lang="es-ES" sz="2800" dirty="0"/>
              <a:t> con tu vida académica.</a:t>
            </a:r>
          </a:p>
          <a:p>
            <a:pPr marL="457200" lvl="1" indent="0">
              <a:buNone/>
            </a:pPr>
            <a:r>
              <a:rPr lang="es-ES" sz="2800" dirty="0"/>
              <a:t>-Tienes derecho a </a:t>
            </a:r>
            <a:r>
              <a:rPr lang="es-ES" sz="2800" b="1" dirty="0"/>
              <a:t>realizar pruebas y exámenes en la Escuela </a:t>
            </a:r>
            <a:r>
              <a:rPr lang="es-ES" sz="2800" dirty="0"/>
              <a:t>durante el periodo de prácticas.</a:t>
            </a:r>
          </a:p>
          <a:p>
            <a:pPr marL="457200" lvl="1" indent="0">
              <a:buNone/>
            </a:pPr>
            <a:r>
              <a:rPr lang="es-ES" sz="2800" dirty="0"/>
              <a:t>-</a:t>
            </a:r>
            <a:r>
              <a:rPr lang="es-ES" sz="2800" b="1" u="sng" dirty="0"/>
              <a:t>Si tenéis problemas</a:t>
            </a:r>
            <a:r>
              <a:rPr lang="es-ES" sz="2800" dirty="0"/>
              <a:t>, comunicádnoslo lo antes posible.</a:t>
            </a:r>
          </a:p>
          <a:p>
            <a:pPr marL="457200" lvl="1" indent="0">
              <a:buNone/>
            </a:pPr>
            <a:r>
              <a:rPr lang="es-ES" sz="2800" dirty="0"/>
              <a:t>-Si no se ajustan a lo estipulado en el anexo, o no cumple el carácter formativo, </a:t>
            </a:r>
            <a:r>
              <a:rPr lang="es-ES" sz="2800" b="1" dirty="0"/>
              <a:t>se pueden rescindir</a:t>
            </a:r>
            <a:r>
              <a:rPr lang="es-ES" sz="2800" dirty="0"/>
              <a:t>.</a:t>
            </a:r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2786540" y="86520"/>
            <a:ext cx="6794254" cy="1325563"/>
          </a:xfrm>
        </p:spPr>
        <p:txBody>
          <a:bodyPr/>
          <a:lstStyle/>
          <a:p>
            <a:pPr algn="ctr"/>
            <a:r>
              <a:rPr lang="es-ES" dirty="0"/>
              <a:t>Realización de las prácticas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5843" y="1743954"/>
            <a:ext cx="5029902" cy="4401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1701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2776054" y="84708"/>
            <a:ext cx="6794254" cy="1325563"/>
          </a:xfrm>
        </p:spPr>
        <p:txBody>
          <a:bodyPr/>
          <a:lstStyle/>
          <a:p>
            <a:pPr algn="ctr"/>
            <a:r>
              <a:rPr lang="es-ES" dirty="0"/>
              <a:t>¿Quiénes somos?</a:t>
            </a:r>
          </a:p>
        </p:txBody>
      </p:sp>
      <p:sp>
        <p:nvSpPr>
          <p:cNvPr id="4" name="Google Shape;7069;p24"/>
          <p:cNvSpPr txBox="1">
            <a:spLocks/>
          </p:cNvSpPr>
          <p:nvPr/>
        </p:nvSpPr>
        <p:spPr>
          <a:xfrm>
            <a:off x="1297654" y="3766503"/>
            <a:ext cx="2457900" cy="5136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Clr>
                <a:schemeClr val="dk1"/>
              </a:buClr>
              <a:buSzPts val="1600"/>
              <a:buFont typeface="Arial" panose="020B0604020202020204" pitchFamily="34" charset="0"/>
              <a:buNone/>
            </a:pPr>
            <a:r>
              <a:rPr lang="es-ES" sz="1600" b="1"/>
              <a:t>Jesús Fraile-Ardanuy</a:t>
            </a:r>
            <a:endParaRPr lang="es-ES"/>
          </a:p>
          <a:p>
            <a:pPr marL="0" indent="0" algn="ctr">
              <a:buClr>
                <a:schemeClr val="dk1"/>
              </a:buClr>
              <a:buSzPts val="1600"/>
              <a:buFont typeface="Arial" panose="020B0604020202020204" pitchFamily="34" charset="0"/>
              <a:buNone/>
            </a:pPr>
            <a:r>
              <a:rPr lang="es-ES" sz="1600"/>
              <a:t>Subdirector Internacional-Empresas</a:t>
            </a:r>
            <a:endParaRPr lang="es-ES"/>
          </a:p>
        </p:txBody>
      </p:sp>
      <p:sp>
        <p:nvSpPr>
          <p:cNvPr id="5" name="Google Shape;7070;p24"/>
          <p:cNvSpPr txBox="1">
            <a:spLocks/>
          </p:cNvSpPr>
          <p:nvPr/>
        </p:nvSpPr>
        <p:spPr>
          <a:xfrm>
            <a:off x="3755481" y="3920115"/>
            <a:ext cx="2417700" cy="51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Clr>
                <a:schemeClr val="dk1"/>
              </a:buClr>
              <a:buSzPts val="1600"/>
              <a:buFont typeface="Arial" panose="020B0604020202020204" pitchFamily="34" charset="0"/>
              <a:buNone/>
            </a:pPr>
            <a:r>
              <a:rPr lang="es-ES" sz="1600" b="1"/>
              <a:t>Paloma García</a:t>
            </a:r>
            <a:endParaRPr lang="es-ES"/>
          </a:p>
          <a:p>
            <a:pPr marL="0" indent="0" algn="ctr">
              <a:buClr>
                <a:schemeClr val="dk1"/>
              </a:buClr>
              <a:buSzPts val="1600"/>
              <a:buFont typeface="Arial" panose="020B0604020202020204" pitchFamily="34" charset="0"/>
              <a:buNone/>
            </a:pPr>
            <a:r>
              <a:rPr lang="es-ES" sz="1600"/>
              <a:t>Coordinadora de la Oficina Internacional y Prácticas en Empresas</a:t>
            </a:r>
            <a:endParaRPr lang="es-ES"/>
          </a:p>
        </p:txBody>
      </p:sp>
      <p:sp>
        <p:nvSpPr>
          <p:cNvPr id="6" name="Google Shape;7071;p24"/>
          <p:cNvSpPr txBox="1">
            <a:spLocks/>
          </p:cNvSpPr>
          <p:nvPr/>
        </p:nvSpPr>
        <p:spPr>
          <a:xfrm>
            <a:off x="6339617" y="3874581"/>
            <a:ext cx="2728800" cy="51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Clr>
                <a:schemeClr val="dk1"/>
              </a:buClr>
              <a:buSzPts val="1600"/>
              <a:buFont typeface="Arial" panose="020B0604020202020204" pitchFamily="34" charset="0"/>
              <a:buNone/>
            </a:pPr>
            <a:r>
              <a:rPr lang="es-ES" sz="1600" b="1"/>
              <a:t>Carlota Recuero</a:t>
            </a:r>
            <a:endParaRPr lang="es-ES"/>
          </a:p>
          <a:p>
            <a:pPr marL="0" indent="0" algn="ctr">
              <a:buClr>
                <a:schemeClr val="dk1"/>
              </a:buClr>
              <a:buSzPts val="1600"/>
              <a:buFont typeface="Arial" panose="020B0604020202020204" pitchFamily="34" charset="0"/>
              <a:buNone/>
            </a:pPr>
            <a:r>
              <a:rPr lang="es-ES" sz="1600"/>
              <a:t>Responsable de la Oficina de Prácticas</a:t>
            </a:r>
            <a:endParaRPr lang="es-ES" dirty="0"/>
          </a:p>
        </p:txBody>
      </p:sp>
      <p:pic>
        <p:nvPicPr>
          <p:cNvPr id="7" name="Google Shape;7073;p2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603097" y="1713390"/>
            <a:ext cx="1795211" cy="1795211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7074;p24"/>
          <p:cNvPicPr preferRelativeResize="0"/>
          <p:nvPr/>
        </p:nvPicPr>
        <p:blipFill rotWithShape="1">
          <a:blip r:embed="rId3">
            <a:alphaModFix/>
          </a:blip>
          <a:srcRect l="391" t="10264" r="1616" b="17803"/>
          <a:stretch/>
        </p:blipFill>
        <p:spPr>
          <a:xfrm>
            <a:off x="3948693" y="1713390"/>
            <a:ext cx="1791092" cy="185708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7075;p24"/>
          <p:cNvPicPr preferRelativeResize="0"/>
          <p:nvPr/>
        </p:nvPicPr>
        <p:blipFill rotWithShape="1">
          <a:blip r:embed="rId4">
            <a:alphaModFix/>
          </a:blip>
          <a:srcRect t="11457" b="8304"/>
          <a:stretch/>
        </p:blipFill>
        <p:spPr>
          <a:xfrm>
            <a:off x="6862767" y="1744325"/>
            <a:ext cx="1586983" cy="1859972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7076;p24"/>
          <p:cNvSpPr txBox="1"/>
          <p:nvPr/>
        </p:nvSpPr>
        <p:spPr>
          <a:xfrm>
            <a:off x="8870745" y="3815458"/>
            <a:ext cx="2728800" cy="7084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s-ES" sz="1600" b="1" dirty="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María</a:t>
            </a:r>
            <a:r>
              <a:rPr lang="es-ES" sz="1600" b="1" i="0" u="none" strike="noStrike" cap="none" dirty="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 González</a:t>
            </a:r>
            <a:endParaRPr sz="1600" b="1" i="0" u="none" strike="noStrike" cap="none" dirty="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s-ES" sz="1600" b="0" i="0" u="none" strike="noStrike" cap="none" dirty="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Investigación y apoyo en la Oficina de Prácticas</a:t>
            </a:r>
            <a:endParaRPr dirty="0"/>
          </a:p>
        </p:txBody>
      </p:sp>
      <p:sp>
        <p:nvSpPr>
          <p:cNvPr id="11" name="Google Shape;7078;p24"/>
          <p:cNvSpPr txBox="1">
            <a:spLocks/>
          </p:cNvSpPr>
          <p:nvPr/>
        </p:nvSpPr>
        <p:spPr>
          <a:xfrm>
            <a:off x="8189455" y="6146267"/>
            <a:ext cx="3085470" cy="51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Clr>
                <a:schemeClr val="dk1"/>
              </a:buClr>
              <a:buSzPts val="1600"/>
              <a:buNone/>
            </a:pPr>
            <a:r>
              <a:rPr lang="es-ES" sz="1600" dirty="0"/>
              <a:t>Secretaria Académica de la ETSIT</a:t>
            </a:r>
          </a:p>
        </p:txBody>
      </p:sp>
      <p:pic>
        <p:nvPicPr>
          <p:cNvPr id="12" name="Google Shape;7079;p24" descr="http://www.etsit.upm.es/fileadmin/_processed_/csm_Patricia_Sanchez_fa7e37a648.jpg"/>
          <p:cNvPicPr preferRelativeResize="0"/>
          <p:nvPr/>
        </p:nvPicPr>
        <p:blipFill rotWithShape="1">
          <a:blip r:embed="rId5">
            <a:alphaModFix/>
          </a:blip>
          <a:srcRect l="12996" t="11615" r="3265" b="17727"/>
          <a:stretch/>
        </p:blipFill>
        <p:spPr>
          <a:xfrm>
            <a:off x="6625393" y="4930034"/>
            <a:ext cx="1578251" cy="1775532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7080;p24"/>
          <p:cNvSpPr/>
          <p:nvPr/>
        </p:nvSpPr>
        <p:spPr>
          <a:xfrm>
            <a:off x="8203644" y="5456953"/>
            <a:ext cx="1555200" cy="31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600" b="1" i="0" u="none" strike="noStrike" cap="none">
                <a:solidFill>
                  <a:srgbClr val="002878"/>
                </a:solidFill>
                <a:latin typeface="Roboto Light"/>
                <a:ea typeface="Roboto Light"/>
                <a:cs typeface="Roboto Light"/>
                <a:sym typeface="Roboto Light"/>
              </a:rPr>
              <a:t>Patricia Sánchez</a:t>
            </a:r>
            <a:endParaRPr/>
          </a:p>
        </p:txBody>
      </p:sp>
      <p:grpSp>
        <p:nvGrpSpPr>
          <p:cNvPr id="14" name="Google Shape;7081;p24"/>
          <p:cNvGrpSpPr/>
          <p:nvPr/>
        </p:nvGrpSpPr>
        <p:grpSpPr>
          <a:xfrm>
            <a:off x="613143" y="1566434"/>
            <a:ext cx="10894692" cy="3170400"/>
            <a:chOff x="590786" y="1324598"/>
            <a:chExt cx="10894692" cy="3170400"/>
          </a:xfrm>
        </p:grpSpPr>
        <p:sp>
          <p:nvSpPr>
            <p:cNvPr id="15" name="Google Shape;7082;p24"/>
            <p:cNvSpPr/>
            <p:nvPr/>
          </p:nvSpPr>
          <p:spPr>
            <a:xfrm>
              <a:off x="1264778" y="1324598"/>
              <a:ext cx="10220700" cy="3170400"/>
            </a:xfrm>
            <a:prstGeom prst="roundRect">
              <a:avLst>
                <a:gd name="adj" fmla="val 16667"/>
              </a:avLst>
            </a:prstGeom>
            <a:noFill/>
            <a:ln w="38100" cap="flat" cmpd="sng">
              <a:solidFill>
                <a:srgbClr val="F18E01"/>
              </a:solidFill>
              <a:prstDash val="dash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6" name="Google Shape;7083;p24"/>
            <p:cNvSpPr/>
            <p:nvPr/>
          </p:nvSpPr>
          <p:spPr>
            <a:xfrm>
              <a:off x="590786" y="2513656"/>
              <a:ext cx="921300" cy="444000"/>
            </a:xfrm>
            <a:prstGeom prst="roundRect">
              <a:avLst>
                <a:gd name="adj" fmla="val 16667"/>
              </a:avLst>
            </a:prstGeom>
            <a:solidFill>
              <a:srgbClr val="F18E01"/>
            </a:solidFill>
            <a:ln w="12700" cap="flat" cmpd="sng">
              <a:solidFill>
                <a:srgbClr val="F18E0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sz="1800" b="0" i="0" u="none" strike="noStrike" cap="none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A-100</a:t>
              </a:r>
              <a:endParaRPr sz="18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pic>
        <p:nvPicPr>
          <p:cNvPr id="17" name="Imagen 16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rcRect l="-1679" t="-2470" r="2417" b="13592"/>
          <a:stretch/>
        </p:blipFill>
        <p:spPr>
          <a:xfrm>
            <a:off x="9415869" y="1645183"/>
            <a:ext cx="1638553" cy="1993494"/>
          </a:xfrm>
          <a:prstGeom prst="rect">
            <a:avLst/>
          </a:prstGeom>
        </p:spPr>
      </p:pic>
      <p:grpSp>
        <p:nvGrpSpPr>
          <p:cNvPr id="21" name="Grupo 20">
            <a:extLst>
              <a:ext uri="{FF2B5EF4-FFF2-40B4-BE49-F238E27FC236}">
                <a16:creationId xmlns:a16="http://schemas.microsoft.com/office/drawing/2014/main" id="{00502F24-4314-CD1B-D037-4B95ADCF002A}"/>
              </a:ext>
            </a:extLst>
          </p:cNvPr>
          <p:cNvGrpSpPr/>
          <p:nvPr/>
        </p:nvGrpSpPr>
        <p:grpSpPr>
          <a:xfrm>
            <a:off x="1598930" y="4480932"/>
            <a:ext cx="4344670" cy="2377440"/>
            <a:chOff x="1598930" y="4480932"/>
            <a:chExt cx="4344670" cy="2377440"/>
          </a:xfrm>
        </p:grpSpPr>
        <p:pic>
          <p:nvPicPr>
            <p:cNvPr id="19" name="Imagen 18">
              <a:extLst>
                <a:ext uri="{FF2B5EF4-FFF2-40B4-BE49-F238E27FC236}">
                  <a16:creationId xmlns:a16="http://schemas.microsoft.com/office/drawing/2014/main" id="{7A4540EF-031B-B580-4032-75A7A99AF32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598930" y="4480932"/>
              <a:ext cx="1841500" cy="2377440"/>
            </a:xfrm>
            <a:prstGeom prst="rect">
              <a:avLst/>
            </a:prstGeom>
          </p:spPr>
        </p:pic>
        <p:sp>
          <p:nvSpPr>
            <p:cNvPr id="20" name="CuadroTexto 19">
              <a:extLst>
                <a:ext uri="{FF2B5EF4-FFF2-40B4-BE49-F238E27FC236}">
                  <a16:creationId xmlns:a16="http://schemas.microsoft.com/office/drawing/2014/main" id="{5DDBC176-228B-59AD-178E-DB915C69DDD8}"/>
                </a:ext>
              </a:extLst>
            </p:cNvPr>
            <p:cNvSpPr txBox="1"/>
            <p:nvPr/>
          </p:nvSpPr>
          <p:spPr>
            <a:xfrm>
              <a:off x="3200400" y="5659120"/>
              <a:ext cx="2743200" cy="746358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>
                <a:lnSpc>
                  <a:spcPts val="1650"/>
                </a:lnSpc>
              </a:pPr>
              <a:r>
                <a:rPr lang="es-ES" sz="1600" b="1" dirty="0">
                  <a:cs typeface="Segoe UI"/>
                </a:rPr>
                <a:t>Nava Maroto​</a:t>
              </a:r>
            </a:p>
            <a:p>
              <a:pPr algn="ctr">
                <a:lnSpc>
                  <a:spcPts val="1650"/>
                </a:lnSpc>
              </a:pPr>
              <a:r>
                <a:rPr lang="es-ES" sz="1600" dirty="0">
                  <a:cs typeface="Segoe UI"/>
                </a:rPr>
                <a:t>Nueva subdirectora Internacional-Empresas</a:t>
              </a:r>
              <a:endParaRPr lang="es-ES" dirty="0">
                <a:ea typeface="Calibri" panose="020F0502020204030204"/>
                <a:cs typeface="Calibri" panose="020F050202020403020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26150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/>
          <p:cNvSpPr>
            <a:spLocks noGrp="1"/>
          </p:cNvSpPr>
          <p:nvPr>
            <p:ph idx="1"/>
          </p:nvPr>
        </p:nvSpPr>
        <p:spPr>
          <a:xfrm>
            <a:off x="278906" y="1550417"/>
            <a:ext cx="6787719" cy="503681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s-ES" b="1" dirty="0">
                <a:solidFill>
                  <a:srgbClr val="C00000"/>
                </a:solidFill>
              </a:rPr>
              <a:t>[Estudiante]</a:t>
            </a:r>
          </a:p>
          <a:p>
            <a:pPr marL="0" indent="0">
              <a:buNone/>
            </a:pPr>
            <a:r>
              <a:rPr lang="es-ES" dirty="0"/>
              <a:t>1. Debes completar el </a:t>
            </a:r>
            <a:r>
              <a:rPr lang="es-ES" b="1" dirty="0"/>
              <a:t>informe final 1</a:t>
            </a:r>
            <a:r>
              <a:rPr lang="es-ES" dirty="0"/>
              <a:t>:</a:t>
            </a:r>
          </a:p>
          <a:p>
            <a:pPr marL="0" indent="0">
              <a:buNone/>
            </a:pPr>
            <a:r>
              <a:rPr lang="es-ES" dirty="0"/>
              <a:t>- Descripción de la formación obtenida en las prácticas.</a:t>
            </a:r>
          </a:p>
          <a:p>
            <a:pPr marL="0" indent="0">
              <a:buNone/>
            </a:pPr>
            <a:r>
              <a:rPr lang="es-ES" dirty="0"/>
              <a:t>- Es la </a:t>
            </a:r>
            <a:r>
              <a:rPr lang="es-ES" b="1" u="sng" dirty="0"/>
              <a:t>principal fuente de información </a:t>
            </a:r>
            <a:r>
              <a:rPr lang="es-ES" dirty="0"/>
              <a:t>para el </a:t>
            </a:r>
            <a:r>
              <a:rPr lang="es-ES" b="1" dirty="0"/>
              <a:t>tutor académico </a:t>
            </a:r>
            <a:r>
              <a:rPr lang="es-ES" dirty="0"/>
              <a:t>(evaluación) junto con el informe del </a:t>
            </a:r>
            <a:r>
              <a:rPr lang="es-ES" b="1" dirty="0"/>
              <a:t>tutor profesional</a:t>
            </a:r>
            <a:r>
              <a:rPr lang="es-ES" dirty="0"/>
              <a:t>.</a:t>
            </a:r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r>
              <a:rPr lang="es-ES" dirty="0"/>
              <a:t>2. Cuestionario de satisfacción </a:t>
            </a:r>
            <a:r>
              <a:rPr lang="es-ES" b="1" dirty="0"/>
              <a:t>informe 2</a:t>
            </a:r>
            <a:r>
              <a:rPr lang="es-ES" dirty="0"/>
              <a:t>.</a:t>
            </a:r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2786540" y="86520"/>
            <a:ext cx="6794254" cy="1325563"/>
          </a:xfrm>
        </p:spPr>
        <p:txBody>
          <a:bodyPr/>
          <a:lstStyle/>
          <a:p>
            <a:pPr algn="ctr"/>
            <a:r>
              <a:rPr lang="es-ES" dirty="0"/>
              <a:t>Evaluación de prácticas curriculares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/>
          <a:srcRect b="9291"/>
          <a:stretch/>
        </p:blipFill>
        <p:spPr>
          <a:xfrm>
            <a:off x="7928502" y="1091954"/>
            <a:ext cx="4263498" cy="6090082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1864311" y="4509857"/>
            <a:ext cx="5525484" cy="1200329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dirty="0"/>
              <a:t>Estos puntos deben ser ampliamente desarrollados, pudiendo complementar esta información con figuras y texto adicionales </a:t>
            </a:r>
            <a:r>
              <a:rPr lang="es-ES" dirty="0">
                <a:solidFill>
                  <a:srgbClr val="00B050"/>
                </a:solidFill>
              </a:rPr>
              <a:t>(si lo consideras necesario), </a:t>
            </a:r>
            <a:r>
              <a:rPr lang="es-ES" dirty="0"/>
              <a:t>anexando un fichero PDF</a:t>
            </a:r>
          </a:p>
        </p:txBody>
      </p:sp>
      <p:cxnSp>
        <p:nvCxnSpPr>
          <p:cNvPr id="9" name="Conector recto de flecha 8"/>
          <p:cNvCxnSpPr>
            <a:stCxn id="7" idx="3"/>
          </p:cNvCxnSpPr>
          <p:nvPr/>
        </p:nvCxnSpPr>
        <p:spPr>
          <a:xfrm flipV="1">
            <a:off x="7389795" y="1482574"/>
            <a:ext cx="777661" cy="3627448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cto de flecha 10"/>
          <p:cNvCxnSpPr>
            <a:stCxn id="7" idx="3"/>
          </p:cNvCxnSpPr>
          <p:nvPr/>
        </p:nvCxnSpPr>
        <p:spPr>
          <a:xfrm flipV="1">
            <a:off x="7389795" y="2308198"/>
            <a:ext cx="777661" cy="2801824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cto de flecha 13"/>
          <p:cNvCxnSpPr>
            <a:stCxn id="7" idx="3"/>
          </p:cNvCxnSpPr>
          <p:nvPr/>
        </p:nvCxnSpPr>
        <p:spPr>
          <a:xfrm flipV="1">
            <a:off x="7389795" y="3391274"/>
            <a:ext cx="777661" cy="1718748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cto de flecha 16"/>
          <p:cNvCxnSpPr>
            <a:stCxn id="7" idx="3"/>
          </p:cNvCxnSpPr>
          <p:nvPr/>
        </p:nvCxnSpPr>
        <p:spPr>
          <a:xfrm flipV="1">
            <a:off x="7389795" y="4421084"/>
            <a:ext cx="777661" cy="688938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cto de flecha 19"/>
          <p:cNvCxnSpPr>
            <a:stCxn id="7" idx="3"/>
          </p:cNvCxnSpPr>
          <p:nvPr/>
        </p:nvCxnSpPr>
        <p:spPr>
          <a:xfrm>
            <a:off x="7389795" y="5110022"/>
            <a:ext cx="777661" cy="558371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82190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/>
          <p:cNvSpPr>
            <a:spLocks noGrp="1"/>
          </p:cNvSpPr>
          <p:nvPr>
            <p:ph sz="half" idx="1"/>
          </p:nvPr>
        </p:nvSpPr>
        <p:spPr>
          <a:xfrm>
            <a:off x="168676" y="1825625"/>
            <a:ext cx="5619565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b="1" dirty="0">
                <a:solidFill>
                  <a:srgbClr val="C00000"/>
                </a:solidFill>
              </a:rPr>
              <a:t>[Tutor profesional]</a:t>
            </a:r>
          </a:p>
          <a:p>
            <a:pPr marL="0" indent="0">
              <a:buNone/>
            </a:pPr>
            <a:r>
              <a:rPr lang="es-ES" dirty="0"/>
              <a:t>1. Completa un </a:t>
            </a:r>
            <a:r>
              <a:rPr lang="es-ES" b="1" dirty="0"/>
              <a:t>informe final 1</a:t>
            </a:r>
            <a:r>
              <a:rPr lang="es-ES" dirty="0"/>
              <a:t>:</a:t>
            </a:r>
          </a:p>
          <a:p>
            <a:pPr>
              <a:buFontTx/>
              <a:buChar char="-"/>
            </a:pPr>
            <a:r>
              <a:rPr lang="es-ES" dirty="0"/>
              <a:t>Donde se describe tu desempeño.</a:t>
            </a:r>
          </a:p>
          <a:p>
            <a:pPr marL="0" indent="0">
              <a:buNone/>
            </a:pPr>
            <a:r>
              <a:rPr lang="es-ES" dirty="0"/>
              <a:t>2. Cuestionario de satisfacción </a:t>
            </a:r>
            <a:r>
              <a:rPr lang="es-ES" b="1" dirty="0"/>
              <a:t>informe 2.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s-ES" b="1" dirty="0">
                <a:solidFill>
                  <a:srgbClr val="C00000"/>
                </a:solidFill>
              </a:rPr>
              <a:t>[Tutor académico]</a:t>
            </a:r>
          </a:p>
          <a:p>
            <a:pPr marL="0" indent="0">
              <a:buNone/>
            </a:pPr>
            <a:r>
              <a:rPr lang="es-ES" dirty="0"/>
              <a:t>1. Informe del tutor académico (</a:t>
            </a:r>
            <a:r>
              <a:rPr lang="es-ES" b="1" dirty="0"/>
              <a:t>y evaluación de la práctica</a:t>
            </a:r>
            <a:r>
              <a:rPr lang="es-ES" dirty="0"/>
              <a:t>)</a:t>
            </a:r>
          </a:p>
          <a:p>
            <a:pPr marL="0" indent="0">
              <a:buNone/>
            </a:pPr>
            <a:r>
              <a:rPr lang="es-ES" dirty="0"/>
              <a:t>2. Encuesta de satisfacción.</a:t>
            </a:r>
          </a:p>
          <a:p>
            <a:pPr marL="0" indent="0">
              <a:buNone/>
            </a:pPr>
            <a:endParaRPr lang="es-ES" dirty="0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2779306" y="77643"/>
            <a:ext cx="6785787" cy="1325563"/>
          </a:xfrm>
        </p:spPr>
        <p:txBody>
          <a:bodyPr/>
          <a:lstStyle/>
          <a:p>
            <a:pPr algn="ctr"/>
            <a:r>
              <a:rPr lang="es-ES" dirty="0"/>
              <a:t>Evaluación de prácticas curriculares</a:t>
            </a:r>
          </a:p>
        </p:txBody>
      </p:sp>
      <p:graphicFrame>
        <p:nvGraphicFramePr>
          <p:cNvPr id="8" name="Tab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2095835"/>
              </p:ext>
            </p:extLst>
          </p:nvPr>
        </p:nvGraphicFramePr>
        <p:xfrm>
          <a:off x="932464" y="4824177"/>
          <a:ext cx="9881832" cy="14833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899513">
                  <a:extLst>
                    <a:ext uri="{9D8B030D-6E8A-4147-A177-3AD203B41FA5}">
                      <a16:colId xmlns:a16="http://schemas.microsoft.com/office/drawing/2014/main" val="2768607575"/>
                    </a:ext>
                  </a:extLst>
                </a:gridCol>
                <a:gridCol w="3986074">
                  <a:extLst>
                    <a:ext uri="{9D8B030D-6E8A-4147-A177-3AD203B41FA5}">
                      <a16:colId xmlns:a16="http://schemas.microsoft.com/office/drawing/2014/main" val="103369955"/>
                    </a:ext>
                  </a:extLst>
                </a:gridCol>
                <a:gridCol w="3996245">
                  <a:extLst>
                    <a:ext uri="{9D8B030D-6E8A-4147-A177-3AD203B41FA5}">
                      <a16:colId xmlns:a16="http://schemas.microsoft.com/office/drawing/2014/main" val="358566539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Fecha</a:t>
                      </a:r>
                      <a:r>
                        <a:rPr lang="es-ES" baseline="0" dirty="0"/>
                        <a:t> de lanzamiento informes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Fecha LÍMITE informes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01529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/>
                        <a:t>Estudiante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7 días</a:t>
                      </a:r>
                      <a:r>
                        <a:rPr lang="es-ES" baseline="0" dirty="0"/>
                        <a:t> ANTES de la fecha finalización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dirty="0"/>
                        <a:t>7 días</a:t>
                      </a:r>
                      <a:r>
                        <a:rPr lang="es-ES" baseline="0" dirty="0"/>
                        <a:t> DESPUÉS de la fecha finalización</a:t>
                      </a:r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11419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/>
                        <a:t>Tutor</a:t>
                      </a:r>
                      <a:r>
                        <a:rPr lang="es-ES" baseline="0" dirty="0"/>
                        <a:t> Profesional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7 días</a:t>
                      </a:r>
                      <a:r>
                        <a:rPr lang="es-ES" baseline="0" dirty="0"/>
                        <a:t> ANTES de la fecha finalización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dirty="0"/>
                        <a:t>7 días</a:t>
                      </a:r>
                      <a:r>
                        <a:rPr lang="es-ES" baseline="0" dirty="0"/>
                        <a:t> DESPUÉS de la fecha finalización</a:t>
                      </a:r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68936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/>
                        <a:t>Tutor Académico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8 días</a:t>
                      </a:r>
                      <a:r>
                        <a:rPr lang="es-ES" baseline="0" dirty="0"/>
                        <a:t> DESPUÉS de la fecha finalización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dirty="0"/>
                        <a:t>15 días</a:t>
                      </a:r>
                      <a:r>
                        <a:rPr lang="es-ES" baseline="0" dirty="0"/>
                        <a:t> DESPUÉS de la fecha finalización</a:t>
                      </a:r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2952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809283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Adhesivo prohibición signo acceso prohibido para personas no autorizadas imagen 1">
            <a:extLst>
              <a:ext uri="{FF2B5EF4-FFF2-40B4-BE49-F238E27FC236}">
                <a16:creationId xmlns:a16="http://schemas.microsoft.com/office/drawing/2014/main" id="{B698D942-6310-E302-5FC3-34A329FE40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920655" y="5331727"/>
            <a:ext cx="1406107" cy="1477994"/>
          </a:xfrm>
          <a:prstGeom prst="rect">
            <a:avLst/>
          </a:prstGeom>
        </p:spPr>
      </p:pic>
      <p:sp>
        <p:nvSpPr>
          <p:cNvPr id="2" name="Marcador de contenido 1">
            <a:extLst>
              <a:ext uri="{FF2B5EF4-FFF2-40B4-BE49-F238E27FC236}">
                <a16:creationId xmlns:a16="http://schemas.microsoft.com/office/drawing/2014/main" id="{A4B9675F-9D35-A019-743C-E34716DFBA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3610" y="1671880"/>
            <a:ext cx="10515600" cy="4638885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algn="just"/>
            <a:r>
              <a:rPr lang="es-ES" b="1" dirty="0"/>
              <a:t>Según fechas de finalización de las prácticas:</a:t>
            </a:r>
          </a:p>
          <a:p>
            <a:pPr lvl="1" algn="just">
              <a:buFont typeface="Calibri" panose="020B0604020202020204" pitchFamily="34" charset="0"/>
              <a:buChar char="-"/>
            </a:pPr>
            <a:r>
              <a:rPr lang="es-ES" sz="2800" dirty="0"/>
              <a:t>Hasta 31 enero: convocatoria febrero</a:t>
            </a:r>
          </a:p>
          <a:p>
            <a:pPr lvl="1" algn="just">
              <a:buFont typeface="Calibri" panose="020B0604020202020204" pitchFamily="34" charset="0"/>
              <a:buChar char="-"/>
            </a:pPr>
            <a:r>
              <a:rPr lang="es-ES" sz="2800" dirty="0"/>
              <a:t>Hasta 31 mayo: convocatoria junio</a:t>
            </a:r>
          </a:p>
          <a:p>
            <a:pPr lvl="1" algn="just">
              <a:buFont typeface="Calibri" panose="020B0604020202020204" pitchFamily="34" charset="0"/>
              <a:buChar char="-"/>
            </a:pPr>
            <a:r>
              <a:rPr lang="es-ES" sz="2800" dirty="0"/>
              <a:t>Junio, julio y agosto: convocatoria extraordinaria de julio (IMPORTANTE: las calificaciones NO estarán REFLEJADAS en tu expediente  hasta octubre). </a:t>
            </a:r>
          </a:p>
          <a:p>
            <a:pPr marL="457200" lvl="1" indent="0" algn="just">
              <a:buNone/>
            </a:pPr>
            <a:endParaRPr lang="es-ES" sz="2800" b="1" dirty="0">
              <a:solidFill>
                <a:srgbClr val="C00000"/>
              </a:solidFill>
              <a:ea typeface="Calibri"/>
              <a:cs typeface="Calibri"/>
            </a:endParaRPr>
          </a:p>
          <a:p>
            <a:pPr marL="457200" lvl="1" indent="0" algn="just">
              <a:buFont typeface="Calibri" panose="020B0604020202020204" pitchFamily="34" charset="0"/>
              <a:buNone/>
            </a:pPr>
            <a:r>
              <a:rPr lang="es-ES" sz="2800" b="1" dirty="0">
                <a:solidFill>
                  <a:srgbClr val="C00000"/>
                </a:solidFill>
              </a:rPr>
              <a:t>NO LAS REALICES  EN </a:t>
            </a:r>
            <a:r>
              <a:rPr lang="es-ES" sz="2800" b="1">
                <a:solidFill>
                  <a:srgbClr val="C00000"/>
                </a:solidFill>
              </a:rPr>
              <a:t>VERANO  SI (</a:t>
            </a:r>
            <a:r>
              <a:rPr lang="es-ES" sz="2800" b="1" dirty="0">
                <a:solidFill>
                  <a:srgbClr val="C00000"/>
                </a:solidFill>
              </a:rPr>
              <a:t>fecha fin junio, julio </a:t>
            </a:r>
            <a:r>
              <a:rPr lang="es-ES" sz="2800" b="1">
                <a:solidFill>
                  <a:srgbClr val="C00000"/>
                </a:solidFill>
              </a:rPr>
              <a:t>y agosto)</a:t>
            </a:r>
            <a:endParaRPr lang="es-ES" sz="2800" b="1" dirty="0">
              <a:solidFill>
                <a:srgbClr val="C00000"/>
              </a:solidFill>
            </a:endParaRPr>
          </a:p>
          <a:p>
            <a:pPr lvl="3" algn="just"/>
            <a:r>
              <a:rPr lang="es-ES" sz="2800" dirty="0"/>
              <a:t>Solicitas evaluación curricular</a:t>
            </a:r>
          </a:p>
          <a:p>
            <a:pPr lvl="3" algn="just"/>
            <a:r>
              <a:rPr lang="es-ES" sz="2800" dirty="0"/>
              <a:t>Solicitas beca que obligue a tener todos los créditos aprobados</a:t>
            </a:r>
          </a:p>
          <a:p>
            <a:pPr lvl="3" algn="just"/>
            <a:r>
              <a:rPr lang="es-ES" sz="2800" dirty="0"/>
              <a:t>Terminas el Grado/Máster y quieres participar en la entrega de diplomas</a:t>
            </a:r>
            <a:endParaRPr lang="es-ES" dirty="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7F6E07FE-7B70-C7B3-32DB-5502FCBFC7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39114" y="5881"/>
            <a:ext cx="6794254" cy="1325563"/>
          </a:xfrm>
        </p:spPr>
        <p:txBody>
          <a:bodyPr/>
          <a:lstStyle/>
          <a:p>
            <a:pPr algn="ctr"/>
            <a:r>
              <a:rPr lang="es-ES" dirty="0">
                <a:ea typeface="Calibri Light"/>
                <a:cs typeface="Calibri Light"/>
              </a:rPr>
              <a:t>Calificación</a:t>
            </a:r>
          </a:p>
        </p:txBody>
      </p:sp>
    </p:spTree>
    <p:extLst>
      <p:ext uri="{BB962C8B-B14F-4D97-AF65-F5344CB8AC3E}">
        <p14:creationId xmlns:p14="http://schemas.microsoft.com/office/powerpoint/2010/main" val="16266726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contenido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es-ES" dirty="0"/>
              <a:t>Si te han concedido (o te van a conceder) una </a:t>
            </a:r>
            <a:r>
              <a:rPr lang="es-ES" b="1" dirty="0"/>
              <a:t>beca en un Departamento/Subdirección </a:t>
            </a:r>
            <a:r>
              <a:rPr lang="es-ES" dirty="0"/>
              <a:t>etc. de </a:t>
            </a:r>
            <a:r>
              <a:rPr lang="es-ES" b="1" dirty="0"/>
              <a:t>carácter formativo </a:t>
            </a:r>
            <a:r>
              <a:rPr lang="es-ES" dirty="0"/>
              <a:t>que cubra </a:t>
            </a:r>
            <a:r>
              <a:rPr lang="es-ES" b="1" dirty="0"/>
              <a:t>competencias de titulación </a:t>
            </a:r>
            <a:r>
              <a:rPr lang="es-ES" dirty="0"/>
              <a:t>y </a:t>
            </a:r>
            <a:r>
              <a:rPr lang="es-ES" b="1" u="sng" dirty="0"/>
              <a:t>quieres obtener créditos de prácticas curriculares</a:t>
            </a:r>
            <a:r>
              <a:rPr lang="es-ES" b="1" dirty="0"/>
              <a:t> informa</a:t>
            </a:r>
            <a:r>
              <a:rPr lang="es-ES" dirty="0"/>
              <a:t>, cuanto antes, al investigador principal de la beca para que contacte con nosotros.</a:t>
            </a:r>
          </a:p>
          <a:p>
            <a:pPr algn="just"/>
            <a:r>
              <a:rPr lang="es-ES" dirty="0"/>
              <a:t>Para que tenga la consideración de práctica </a:t>
            </a:r>
            <a:r>
              <a:rPr lang="es-ES" b="1" dirty="0"/>
              <a:t>tendrá que ser publicada por el departamento </a:t>
            </a:r>
            <a:r>
              <a:rPr lang="es-ES" dirty="0"/>
              <a:t>del investigador principal en la </a:t>
            </a:r>
            <a:r>
              <a:rPr lang="es-ES" b="1" dirty="0"/>
              <a:t>plataforma de gestión de prácticas de la UPM </a:t>
            </a:r>
            <a:r>
              <a:rPr lang="es-ES" dirty="0"/>
              <a:t>y no se podrán tener en cuenta periodos anteriores a la publicación de la práctica.</a:t>
            </a:r>
          </a:p>
          <a:p>
            <a:pPr algn="just"/>
            <a:r>
              <a:rPr lang="es-ES" dirty="0"/>
              <a:t>Deben cumplir con los </a:t>
            </a:r>
            <a:r>
              <a:rPr lang="es-ES" b="1" dirty="0"/>
              <a:t>mismos requisitos </a:t>
            </a:r>
            <a:r>
              <a:rPr lang="es-ES" dirty="0"/>
              <a:t>que cualquier otra práctica (horario, remuneración, etc.).</a:t>
            </a:r>
          </a:p>
          <a:p>
            <a:endParaRPr lang="es-ES" dirty="0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2840415" y="0"/>
            <a:ext cx="6794254" cy="1325563"/>
          </a:xfrm>
        </p:spPr>
        <p:txBody>
          <a:bodyPr/>
          <a:lstStyle/>
          <a:p>
            <a:pPr algn="ctr"/>
            <a:r>
              <a:rPr lang="es-ES" dirty="0"/>
              <a:t>Becas curriculares en departamentos de la ETSIT</a:t>
            </a:r>
          </a:p>
        </p:txBody>
      </p:sp>
    </p:spTree>
    <p:extLst>
      <p:ext uri="{BB962C8B-B14F-4D97-AF65-F5344CB8AC3E}">
        <p14:creationId xmlns:p14="http://schemas.microsoft.com/office/powerpoint/2010/main" val="34605402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Un par de personas con instrumentos musicales y micrófonos en un escenario&#10;&#10;El contenido generado por IA puede ser incorrecto.">
            <a:extLst>
              <a:ext uri="{FF2B5EF4-FFF2-40B4-BE49-F238E27FC236}">
                <a16:creationId xmlns:a16="http://schemas.microsoft.com/office/drawing/2014/main" id="{1E326216-AFD3-621A-3623-FC0BCDC1AF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8" y="0"/>
            <a:ext cx="12192000" cy="6858000"/>
          </a:xfrm>
          <a:prstGeom prst="rect">
            <a:avLst/>
          </a:prstGeom>
        </p:spPr>
      </p:pic>
      <p:sp>
        <p:nvSpPr>
          <p:cNvPr id="7445" name="Google Shape;7445;p47"/>
          <p:cNvSpPr txBox="1">
            <a:spLocks noGrp="1"/>
          </p:cNvSpPr>
          <p:nvPr>
            <p:ph type="body" idx="2"/>
          </p:nvPr>
        </p:nvSpPr>
        <p:spPr>
          <a:xfrm>
            <a:off x="5524500" y="145012"/>
            <a:ext cx="6667500" cy="14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200"/>
              <a:buNone/>
            </a:pPr>
            <a:r>
              <a:rPr lang="es-ES" dirty="0">
                <a:solidFill>
                  <a:schemeClr val="bg1"/>
                </a:solidFill>
              </a:rPr>
              <a:t>Las prácticas en empresas son una gran oportunidad para tu futuro profesional…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7446" name="Google Shape;7446;p47"/>
          <p:cNvSpPr txBox="1">
            <a:spLocks noGrp="1"/>
          </p:cNvSpPr>
          <p:nvPr>
            <p:ph type="title"/>
          </p:nvPr>
        </p:nvSpPr>
        <p:spPr>
          <a:xfrm>
            <a:off x="5907952" y="2278856"/>
            <a:ext cx="6274200" cy="12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Roboto Thin"/>
              <a:buNone/>
            </a:pPr>
            <a:r>
              <a:rPr lang="es-ES" b="1" dirty="0">
                <a:solidFill>
                  <a:schemeClr val="bg1"/>
                </a:solidFill>
              </a:rPr>
              <a:t>Anímate a solicitarlas</a:t>
            </a:r>
            <a:br>
              <a:rPr lang="es-ES" b="1" dirty="0">
                <a:solidFill>
                  <a:schemeClr val="bg1"/>
                </a:solidFill>
              </a:rPr>
            </a:br>
            <a:r>
              <a:rPr lang="es-ES" b="1" dirty="0">
                <a:solidFill>
                  <a:schemeClr val="bg1"/>
                </a:solidFill>
              </a:rPr>
              <a:t> ….¡¡VAMOS!!</a:t>
            </a:r>
            <a:endParaRPr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337920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5" name="Picture 2" descr="Effective Questioning Techniques - IEEE-USA InSigh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904012" cy="6944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9049432"/>
      </p:ext>
    </p:extLst>
  </p:cSld>
  <p:clrMapOvr>
    <a:masterClrMapping/>
  </p:clrMapOvr>
  <p:transition spd="slow">
    <p:push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contenido 3"/>
          <p:cNvSpPr>
            <a:spLocks noGrp="1"/>
          </p:cNvSpPr>
          <p:nvPr>
            <p:ph sz="half" idx="1"/>
          </p:nvPr>
        </p:nvSpPr>
        <p:spPr>
          <a:xfrm>
            <a:off x="292963" y="1825625"/>
            <a:ext cx="6613864" cy="4848552"/>
          </a:xfrm>
        </p:spPr>
        <p:txBody>
          <a:bodyPr>
            <a:normAutofit/>
          </a:bodyPr>
          <a:lstStyle/>
          <a:p>
            <a:pPr lvl="0"/>
            <a:r>
              <a:rPr lang="es-ES" dirty="0"/>
              <a:t>Las prácticas académicas externas son actividades de naturaleza formativa con </a:t>
            </a:r>
            <a:r>
              <a:rPr lang="es-ES" b="1" dirty="0">
                <a:solidFill>
                  <a:srgbClr val="C00000"/>
                </a:solidFill>
              </a:rPr>
              <a:t>dos claros objetivos</a:t>
            </a:r>
            <a:r>
              <a:rPr lang="es-ES" dirty="0"/>
              <a:t>:</a:t>
            </a:r>
          </a:p>
          <a:p>
            <a:pPr lvl="1"/>
            <a:r>
              <a:rPr lang="es-ES" sz="2800" dirty="0"/>
              <a:t>Acercaros a la realidad del sector de las telecomunicaciones/ingeniería biomédica/ingeniería de datos </a:t>
            </a:r>
            <a:r>
              <a:rPr lang="es-ES" sz="2800" b="1" dirty="0">
                <a:solidFill>
                  <a:srgbClr val="C00000"/>
                </a:solidFill>
              </a:rPr>
              <a:t>facilitándoos la inserción futura en el mercado de trabajo</a:t>
            </a:r>
            <a:r>
              <a:rPr lang="es-ES" sz="2800" dirty="0"/>
              <a:t>. </a:t>
            </a:r>
          </a:p>
          <a:p>
            <a:pPr lvl="1"/>
            <a:r>
              <a:rPr lang="es-ES" sz="2800" b="1" dirty="0">
                <a:solidFill>
                  <a:srgbClr val="C00000"/>
                </a:solidFill>
              </a:rPr>
              <a:t>Complementar y poner en práctica los conocimientos adquiridos </a:t>
            </a:r>
            <a:r>
              <a:rPr lang="es-ES" sz="2800" dirty="0"/>
              <a:t>en vuestra formación académica.</a:t>
            </a: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2786129" y="77642"/>
            <a:ext cx="6785787" cy="1325563"/>
          </a:xfrm>
        </p:spPr>
        <p:txBody>
          <a:bodyPr/>
          <a:lstStyle/>
          <a:p>
            <a:pPr algn="ctr"/>
            <a:r>
              <a:rPr lang="es-ES" dirty="0"/>
              <a:t>Objetivo de las prácticas</a:t>
            </a:r>
          </a:p>
        </p:txBody>
      </p:sp>
      <p:pic>
        <p:nvPicPr>
          <p:cNvPr id="6" name="Google Shape;7090;p25"/>
          <p:cNvPicPr preferRelativeResize="0">
            <a:picLocks noGrp="1"/>
          </p:cNvPicPr>
          <p:nvPr>
            <p:ph sz="half" idx="2"/>
          </p:nvPr>
        </p:nvPicPr>
        <p:blipFill rotWithShape="1">
          <a:blip r:embed="rId2">
            <a:alphaModFix/>
          </a:blip>
          <a:srcRect/>
          <a:stretch/>
        </p:blipFill>
        <p:spPr>
          <a:xfrm>
            <a:off x="7285916" y="1825625"/>
            <a:ext cx="4572000" cy="3429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46493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2797061" y="68766"/>
            <a:ext cx="6785787" cy="1325563"/>
          </a:xfrm>
        </p:spPr>
        <p:txBody>
          <a:bodyPr/>
          <a:lstStyle/>
          <a:p>
            <a:pPr algn="ctr"/>
            <a:r>
              <a:rPr lang="es-ES" dirty="0"/>
              <a:t>Modalidad de las prácticas académicas</a:t>
            </a:r>
          </a:p>
        </p:txBody>
      </p:sp>
      <p:sp>
        <p:nvSpPr>
          <p:cNvPr id="5" name="Google Shape;7098;p26"/>
          <p:cNvSpPr/>
          <p:nvPr/>
        </p:nvSpPr>
        <p:spPr>
          <a:xfrm>
            <a:off x="5263118" y="2062716"/>
            <a:ext cx="6705598" cy="1477800"/>
          </a:xfrm>
          <a:prstGeom prst="roundRect">
            <a:avLst>
              <a:gd name="adj" fmla="val 16667"/>
            </a:avLst>
          </a:prstGeom>
          <a:solidFill>
            <a:schemeClr val="accent1">
              <a:lumMod val="20000"/>
              <a:lumOff val="80000"/>
            </a:schemeClr>
          </a:solidFill>
          <a:ln w="12700" cap="flat" cmpd="sng">
            <a:solidFill>
              <a:schemeClr val="accent1">
                <a:lumMod val="75000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 b="1" i="0" u="none" strike="noStrike" cap="none" dirty="0">
                <a:solidFill>
                  <a:schemeClr val="accent1">
                    <a:lumMod val="50000"/>
                  </a:schemeClr>
                </a:solidFill>
                <a:latin typeface="Roboto"/>
                <a:ea typeface="Roboto"/>
                <a:cs typeface="Roboto"/>
                <a:sym typeface="Roboto"/>
              </a:rPr>
              <a:t>Curriculares (créditos): </a:t>
            </a:r>
            <a:r>
              <a:rPr lang="es-ES" sz="2000" b="0" i="0" u="none" strike="noStrike" cap="none" dirty="0">
                <a:solidFill>
                  <a:schemeClr val="accent1">
                    <a:lumMod val="50000"/>
                  </a:schemeClr>
                </a:solidFill>
                <a:latin typeface="Roboto"/>
                <a:ea typeface="Roboto"/>
                <a:cs typeface="Roboto"/>
                <a:sym typeface="Roboto"/>
              </a:rPr>
              <a:t>integradas en el  Plan de Estudios como asignaturas optativas y forman parte del expediente académico. </a:t>
            </a:r>
            <a:r>
              <a:rPr lang="es-ES" sz="2000" b="1" i="0" u="none" strike="noStrike" cap="none" dirty="0">
                <a:solidFill>
                  <a:schemeClr val="accent1">
                    <a:lumMod val="50000"/>
                  </a:schemeClr>
                </a:solidFill>
                <a:latin typeface="Roboto"/>
                <a:ea typeface="Roboto"/>
                <a:cs typeface="Roboto"/>
                <a:sym typeface="Roboto"/>
              </a:rPr>
              <a:t>Se matriculan y se evalúan</a:t>
            </a:r>
            <a:r>
              <a:rPr lang="es-ES" sz="2000" b="0" i="0" u="none" strike="noStrike" cap="none" dirty="0">
                <a:solidFill>
                  <a:schemeClr val="accent1">
                    <a:lumMod val="50000"/>
                  </a:schemeClr>
                </a:solidFill>
                <a:latin typeface="Roboto"/>
                <a:ea typeface="Roboto"/>
                <a:cs typeface="Roboto"/>
                <a:sym typeface="Roboto"/>
              </a:rPr>
              <a:t>. </a:t>
            </a:r>
            <a:r>
              <a:rPr lang="es-ES" sz="2000" b="1" dirty="0">
                <a:solidFill>
                  <a:srgbClr val="FF0000"/>
                </a:solidFill>
                <a:latin typeface="Roboto"/>
                <a:ea typeface="Roboto"/>
                <a:cs typeface="Roboto"/>
                <a:sym typeface="Roboto"/>
              </a:rPr>
              <a:t>GESTIONA OFICINA PRACTICAS ESCUELA</a:t>
            </a:r>
            <a:endParaRPr b="1" dirty="0">
              <a:solidFill>
                <a:srgbClr val="FF0000"/>
              </a:solidFill>
            </a:endParaRPr>
          </a:p>
        </p:txBody>
      </p:sp>
      <p:sp>
        <p:nvSpPr>
          <p:cNvPr id="7" name="Google Shape;7100;p26"/>
          <p:cNvSpPr/>
          <p:nvPr/>
        </p:nvSpPr>
        <p:spPr>
          <a:xfrm>
            <a:off x="5263117" y="4359348"/>
            <a:ext cx="6785786" cy="1812851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 w="12700" cap="flat" cmpd="sng">
            <a:solidFill>
              <a:schemeClr val="accent6">
                <a:lumMod val="75000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 b="1" dirty="0">
                <a:solidFill>
                  <a:schemeClr val="accent6">
                    <a:lumMod val="75000"/>
                  </a:schemeClr>
                </a:solidFill>
                <a:latin typeface="Roboto"/>
                <a:ea typeface="Roboto"/>
                <a:cs typeface="Roboto"/>
                <a:sym typeface="Roboto"/>
              </a:rPr>
              <a:t>Extracurriculares (NO CRÉDITOS)</a:t>
            </a:r>
            <a:r>
              <a:rPr lang="es-ES" sz="2000" dirty="0">
                <a:solidFill>
                  <a:schemeClr val="accent6">
                    <a:lumMod val="75000"/>
                  </a:schemeClr>
                </a:solidFill>
                <a:latin typeface="Roboto"/>
                <a:ea typeface="Roboto"/>
                <a:cs typeface="Roboto"/>
                <a:sym typeface="Roboto"/>
              </a:rPr>
              <a:t>: tienen los mismos fines que las curriculares, pero </a:t>
            </a:r>
            <a:r>
              <a:rPr lang="es-ES" sz="2000" b="1" dirty="0">
                <a:solidFill>
                  <a:schemeClr val="accent6">
                    <a:lumMod val="75000"/>
                  </a:schemeClr>
                </a:solidFill>
                <a:latin typeface="Roboto"/>
                <a:ea typeface="Roboto"/>
                <a:cs typeface="Roboto"/>
                <a:sym typeface="Roboto"/>
              </a:rPr>
              <a:t>no forman parte de los Planes de Estudios</a:t>
            </a:r>
            <a:r>
              <a:rPr lang="es-ES" sz="2000" dirty="0">
                <a:solidFill>
                  <a:schemeClr val="accent6">
                    <a:lumMod val="75000"/>
                  </a:schemeClr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 b="1" dirty="0">
                <a:solidFill>
                  <a:srgbClr val="FF0000"/>
                </a:solidFill>
                <a:latin typeface="Roboto"/>
                <a:ea typeface="Roboto"/>
                <a:cs typeface="Roboto"/>
                <a:sym typeface="Roboto"/>
              </a:rPr>
              <a:t>GESTIONA OFICINA CENTRAL PRÁCTICAS RECTORADO</a:t>
            </a:r>
            <a:endParaRPr sz="2000" b="1" dirty="0">
              <a:solidFill>
                <a:srgbClr val="FF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" name="Google Shape;7101;p26"/>
          <p:cNvSpPr/>
          <p:nvPr/>
        </p:nvSpPr>
        <p:spPr>
          <a:xfrm>
            <a:off x="223284" y="3370521"/>
            <a:ext cx="1626900" cy="840000"/>
          </a:xfrm>
          <a:prstGeom prst="roundRect">
            <a:avLst>
              <a:gd name="adj" fmla="val 16667"/>
            </a:avLst>
          </a:prstGeom>
          <a:solidFill>
            <a:srgbClr val="F18E01"/>
          </a:solidFill>
          <a:ln w="12700" cap="flat" cmpd="sng">
            <a:solidFill>
              <a:srgbClr val="F18E0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Prácticas</a:t>
            </a:r>
            <a:endParaRPr/>
          </a:p>
        </p:txBody>
      </p:sp>
      <p:sp>
        <p:nvSpPr>
          <p:cNvPr id="9" name="Google Shape;7102;p26"/>
          <p:cNvSpPr/>
          <p:nvPr/>
        </p:nvSpPr>
        <p:spPr>
          <a:xfrm>
            <a:off x="2700670" y="2062716"/>
            <a:ext cx="2169000" cy="1477800"/>
          </a:xfrm>
          <a:prstGeom prst="roundRect">
            <a:avLst>
              <a:gd name="adj" fmla="val 16667"/>
            </a:avLst>
          </a:prstGeom>
          <a:solidFill>
            <a:schemeClr val="accent1">
              <a:lumMod val="75000"/>
            </a:schemeClr>
          </a:solidFill>
          <a:ln w="12700" cap="flat" cmpd="sng">
            <a:solidFill>
              <a:schemeClr val="accent1">
                <a:lumMod val="75000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Curriculares (créditos)</a:t>
            </a:r>
            <a:endParaRPr/>
          </a:p>
        </p:txBody>
      </p:sp>
      <p:sp>
        <p:nvSpPr>
          <p:cNvPr id="10" name="Google Shape;7103;p26"/>
          <p:cNvSpPr/>
          <p:nvPr/>
        </p:nvSpPr>
        <p:spPr>
          <a:xfrm>
            <a:off x="2700670" y="4359350"/>
            <a:ext cx="2169000" cy="1477800"/>
          </a:xfrm>
          <a:prstGeom prst="roundRect">
            <a:avLst>
              <a:gd name="adj" fmla="val 16667"/>
            </a:avLst>
          </a:prstGeom>
          <a:solidFill>
            <a:schemeClr val="accent6">
              <a:lumMod val="75000"/>
            </a:schemeClr>
          </a:solidFill>
          <a:ln w="12700" cap="flat" cmpd="sng">
            <a:solidFill>
              <a:schemeClr val="accent6">
                <a:lumMod val="75000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Extracurriculares</a:t>
            </a:r>
            <a:endParaRPr/>
          </a:p>
        </p:txBody>
      </p:sp>
      <p:cxnSp>
        <p:nvCxnSpPr>
          <p:cNvPr id="12" name="Google Shape;7105;p26"/>
          <p:cNvCxnSpPr>
            <a:stCxn id="8" idx="3"/>
            <a:endCxn id="9" idx="1"/>
          </p:cNvCxnSpPr>
          <p:nvPr/>
        </p:nvCxnSpPr>
        <p:spPr>
          <a:xfrm rot="10800000" flipH="1">
            <a:off x="1850184" y="2801721"/>
            <a:ext cx="850500" cy="9888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3" name="Google Shape;7106;p26"/>
          <p:cNvCxnSpPr>
            <a:endCxn id="10" idx="1"/>
          </p:cNvCxnSpPr>
          <p:nvPr/>
        </p:nvCxnSpPr>
        <p:spPr>
          <a:xfrm>
            <a:off x="1850170" y="3763850"/>
            <a:ext cx="850500" cy="1334400"/>
          </a:xfrm>
          <a:prstGeom prst="straightConnector1">
            <a:avLst/>
          </a:prstGeom>
          <a:noFill/>
          <a:ln w="9525" cap="flat" cmpd="sng">
            <a:solidFill>
              <a:srgbClr val="537F34"/>
            </a:solidFill>
            <a:prstDash val="solid"/>
            <a:miter lim="800000"/>
            <a:headEnd type="none" w="sm" len="sm"/>
            <a:tailEnd type="triangle" w="med" len="med"/>
          </a:ln>
        </p:spPr>
      </p:cxnSp>
    </p:spTree>
    <p:extLst>
      <p:ext uri="{BB962C8B-B14F-4D97-AF65-F5344CB8AC3E}">
        <p14:creationId xmlns:p14="http://schemas.microsoft.com/office/powerpoint/2010/main" val="1400243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/>
          <p:cNvSpPr>
            <a:spLocks noGrp="1"/>
          </p:cNvSpPr>
          <p:nvPr>
            <p:ph idx="1"/>
          </p:nvPr>
        </p:nvSpPr>
        <p:spPr>
          <a:xfrm>
            <a:off x="341051" y="1674705"/>
            <a:ext cx="7369768" cy="4663952"/>
          </a:xfrm>
        </p:spPr>
        <p:txBody>
          <a:bodyPr>
            <a:normAutofit lnSpcReduction="10000"/>
          </a:bodyPr>
          <a:lstStyle/>
          <a:p>
            <a:pPr>
              <a:spcBef>
                <a:spcPts val="0"/>
              </a:spcBef>
              <a:buClr>
                <a:schemeClr val="dk1"/>
              </a:buClr>
              <a:buSzPts val="2400"/>
            </a:pPr>
            <a:r>
              <a:rPr lang="es-ES" dirty="0"/>
              <a:t>Debe existir siempre un </a:t>
            </a:r>
            <a:r>
              <a:rPr lang="es-ES" b="1" dirty="0"/>
              <a:t>convenio marco </a:t>
            </a:r>
            <a:r>
              <a:rPr lang="es-ES" dirty="0"/>
              <a:t>de cooperación educativa entre la </a:t>
            </a:r>
            <a:r>
              <a:rPr lang="es-ES" b="1" dirty="0"/>
              <a:t>UPM y la entidad colaboradora </a:t>
            </a:r>
            <a:r>
              <a:rPr lang="es-ES" dirty="0"/>
              <a:t>para ofertar la práctica.</a:t>
            </a:r>
          </a:p>
          <a:p>
            <a:pPr marL="0" indent="0">
              <a:spcBef>
                <a:spcPts val="0"/>
              </a:spcBef>
              <a:buClr>
                <a:schemeClr val="dk1"/>
              </a:buClr>
              <a:buSzPts val="2400"/>
              <a:buNone/>
            </a:pPr>
            <a:endParaRPr lang="es-ES" dirty="0"/>
          </a:p>
          <a:p>
            <a:pPr>
              <a:spcBef>
                <a:spcPts val="0"/>
              </a:spcBef>
              <a:buClr>
                <a:schemeClr val="dk1"/>
              </a:buClr>
              <a:buSzPts val="2400"/>
            </a:pPr>
            <a:r>
              <a:rPr lang="es-ES" dirty="0"/>
              <a:t>Una vez asignada la práctica, se firma un </a:t>
            </a:r>
            <a:r>
              <a:rPr lang="es-ES" b="1" dirty="0"/>
              <a:t>Anexo individual </a:t>
            </a:r>
            <a:r>
              <a:rPr lang="es-ES" dirty="0"/>
              <a:t>entre el alumno, la empresa y la UPM donde se define:</a:t>
            </a:r>
          </a:p>
          <a:p>
            <a:pPr lvl="1">
              <a:spcBef>
                <a:spcPts val="0"/>
              </a:spcBef>
              <a:buClr>
                <a:schemeClr val="dk1"/>
              </a:buClr>
              <a:buSzPts val="2400"/>
            </a:pPr>
            <a:r>
              <a:rPr lang="es-ES" dirty="0"/>
              <a:t>El </a:t>
            </a:r>
            <a:r>
              <a:rPr lang="es-ES" b="1" dirty="0"/>
              <a:t>proyecto formativo </a:t>
            </a:r>
            <a:r>
              <a:rPr lang="es-ES" dirty="0"/>
              <a:t>y las </a:t>
            </a:r>
            <a:r>
              <a:rPr lang="es-ES" b="1" dirty="0"/>
              <a:t>actividades a desarrollar </a:t>
            </a:r>
            <a:r>
              <a:rPr lang="es-ES" dirty="0"/>
              <a:t>en la práctica.</a:t>
            </a:r>
          </a:p>
          <a:p>
            <a:pPr lvl="1">
              <a:spcBef>
                <a:spcPts val="0"/>
              </a:spcBef>
              <a:buClr>
                <a:schemeClr val="dk1"/>
              </a:buClr>
              <a:buSzPts val="2400"/>
            </a:pPr>
            <a:r>
              <a:rPr lang="es-ES" dirty="0"/>
              <a:t>El </a:t>
            </a:r>
            <a:r>
              <a:rPr lang="es-ES" b="1" dirty="0"/>
              <a:t>tutor profesional </a:t>
            </a:r>
            <a:r>
              <a:rPr lang="es-ES" dirty="0"/>
              <a:t>(empresa).</a:t>
            </a:r>
          </a:p>
          <a:p>
            <a:pPr lvl="1">
              <a:spcBef>
                <a:spcPts val="0"/>
              </a:spcBef>
              <a:buClr>
                <a:schemeClr val="dk1"/>
              </a:buClr>
              <a:buSzPts val="2400"/>
            </a:pPr>
            <a:r>
              <a:rPr lang="es-ES" dirty="0"/>
              <a:t>El </a:t>
            </a:r>
            <a:r>
              <a:rPr lang="es-ES" b="1" dirty="0"/>
              <a:t>tutor académico </a:t>
            </a:r>
            <a:r>
              <a:rPr lang="es-ES" dirty="0"/>
              <a:t>(profesor de la ETSIT).</a:t>
            </a:r>
          </a:p>
          <a:p>
            <a:pPr lvl="1">
              <a:spcBef>
                <a:spcPts val="0"/>
              </a:spcBef>
              <a:buClr>
                <a:schemeClr val="dk1"/>
              </a:buClr>
              <a:buSzPts val="2400"/>
            </a:pPr>
            <a:r>
              <a:rPr lang="es-ES" dirty="0"/>
              <a:t>El </a:t>
            </a:r>
            <a:r>
              <a:rPr lang="es-ES" b="1" dirty="0"/>
              <a:t>estudiante asignado </a:t>
            </a:r>
            <a:r>
              <a:rPr lang="es-ES" dirty="0"/>
              <a:t>a esa práctica.</a:t>
            </a:r>
          </a:p>
          <a:p>
            <a:pPr lvl="1">
              <a:spcBef>
                <a:spcPts val="0"/>
              </a:spcBef>
              <a:buClr>
                <a:schemeClr val="dk1"/>
              </a:buClr>
              <a:buSzPts val="2400"/>
            </a:pPr>
            <a:r>
              <a:rPr lang="es-ES" dirty="0"/>
              <a:t>Nº de horas totales y créditos.</a:t>
            </a:r>
          </a:p>
          <a:p>
            <a:pPr>
              <a:spcBef>
                <a:spcPts val="0"/>
              </a:spcBef>
              <a:buClr>
                <a:schemeClr val="dk1"/>
              </a:buClr>
              <a:buSzPts val="2400"/>
            </a:pPr>
            <a:endParaRPr lang="es-ES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2818089" y="0"/>
            <a:ext cx="6794254" cy="1325563"/>
          </a:xfrm>
        </p:spPr>
        <p:txBody>
          <a:bodyPr/>
          <a:lstStyle/>
          <a:p>
            <a:pPr algn="ctr"/>
            <a:r>
              <a:rPr lang="es-ES" dirty="0"/>
              <a:t>Convenios y anexos de prácticas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80158" y="1665827"/>
            <a:ext cx="4292418" cy="3927105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30521">
            <a:off x="8271097" y="1165765"/>
            <a:ext cx="3554264" cy="5363971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89734">
            <a:off x="8264041" y="1166773"/>
            <a:ext cx="3506722" cy="5510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5459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contenido 5"/>
          <p:cNvSpPr>
            <a:spLocks noGrp="1"/>
          </p:cNvSpPr>
          <p:nvPr>
            <p:ph sz="half" idx="1"/>
          </p:nvPr>
        </p:nvSpPr>
        <p:spPr>
          <a:xfrm>
            <a:off x="169333" y="1825625"/>
            <a:ext cx="6112934" cy="4351338"/>
          </a:xfrm>
        </p:spPr>
        <p:txBody>
          <a:bodyPr/>
          <a:lstStyle/>
          <a:p>
            <a:r>
              <a:rPr lang="es-ES" dirty="0"/>
              <a:t>Estar matriculado en cualquier titulación oficial impartida en la ETSIT.</a:t>
            </a:r>
          </a:p>
          <a:p>
            <a:r>
              <a:rPr lang="es-ES" u="sng" dirty="0"/>
              <a:t>Si eres alumno de </a:t>
            </a:r>
            <a:r>
              <a:rPr lang="es-ES" b="1" u="sng" dirty="0"/>
              <a:t>Grado</a:t>
            </a:r>
            <a:r>
              <a:rPr lang="es-ES" dirty="0"/>
              <a:t>: cuando tengas </a:t>
            </a:r>
            <a:r>
              <a:rPr lang="es-ES" dirty="0">
                <a:solidFill>
                  <a:srgbClr val="C00000"/>
                </a:solidFill>
              </a:rPr>
              <a:t>superados  120 ECTS</a:t>
            </a:r>
            <a:r>
              <a:rPr lang="es-ES" dirty="0"/>
              <a:t> (debes tener aprobado el 50% de los ECTS de la titulación) </a:t>
            </a:r>
          </a:p>
          <a:p>
            <a:r>
              <a:rPr lang="es-ES" u="sng" dirty="0"/>
              <a:t>Si eres alumno de </a:t>
            </a:r>
            <a:r>
              <a:rPr lang="es-ES" b="1" u="sng" dirty="0"/>
              <a:t>Máster</a:t>
            </a:r>
            <a:r>
              <a:rPr lang="es-ES" dirty="0"/>
              <a:t>: </a:t>
            </a:r>
            <a:r>
              <a:rPr lang="es-ES" dirty="0">
                <a:solidFill>
                  <a:srgbClr val="C00000"/>
                </a:solidFill>
              </a:rPr>
              <a:t>desde que estás matriculado</a:t>
            </a:r>
            <a:r>
              <a:rPr lang="es-ES" dirty="0"/>
              <a:t>. </a:t>
            </a:r>
          </a:p>
          <a:p>
            <a:endParaRPr lang="es-ES" dirty="0"/>
          </a:p>
        </p:txBody>
      </p:sp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2779306" y="68764"/>
            <a:ext cx="6785787" cy="1325563"/>
          </a:xfrm>
        </p:spPr>
        <p:txBody>
          <a:bodyPr/>
          <a:lstStyle/>
          <a:p>
            <a:pPr algn="ctr"/>
            <a:r>
              <a:rPr lang="es-ES" dirty="0"/>
              <a:t>Requisitos para la realización de prácticas</a:t>
            </a:r>
          </a:p>
        </p:txBody>
      </p:sp>
      <p:sp>
        <p:nvSpPr>
          <p:cNvPr id="9" name="Marcador de contenido 8"/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5850467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dirty="0"/>
              <a:t>Disponer del </a:t>
            </a:r>
            <a:r>
              <a:rPr lang="es-ES" b="1" dirty="0"/>
              <a:t>nº personal de afiliación a la Seguridad Social </a:t>
            </a:r>
            <a:r>
              <a:rPr lang="es-ES" dirty="0"/>
              <a:t>(</a:t>
            </a:r>
            <a:r>
              <a:rPr lang="es-ES" dirty="0">
                <a:hlinkClick r:id="rId2"/>
              </a:rPr>
              <a:t>NAF</a:t>
            </a:r>
            <a:r>
              <a:rPr lang="es-ES" dirty="0"/>
              <a:t>)</a:t>
            </a:r>
            <a:endParaRPr lang="es-ES" dirty="0">
              <a:ea typeface="Calibri" panose="020F0502020204030204"/>
              <a:cs typeface="Calibri" panose="020F0502020204030204"/>
            </a:endParaRPr>
          </a:p>
          <a:p>
            <a:r>
              <a:rPr lang="es-ES" dirty="0"/>
              <a:t>Disponer de </a:t>
            </a:r>
            <a:r>
              <a:rPr lang="es-ES" u="sng" dirty="0">
                <a:solidFill>
                  <a:schemeClr val="hlink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certificado digital</a:t>
            </a:r>
            <a:r>
              <a:rPr lang="es-ES" dirty="0"/>
              <a:t> expedido por la FNMT para las </a:t>
            </a:r>
            <a:r>
              <a:rPr lang="es-ES" b="1" dirty="0"/>
              <a:t>firmas </a:t>
            </a:r>
            <a:r>
              <a:rPr lang="es-ES" dirty="0"/>
              <a:t>de los documentos.</a:t>
            </a:r>
            <a:endParaRPr lang="es-ES" dirty="0">
              <a:ea typeface="Calibri"/>
              <a:cs typeface="Calibri"/>
            </a:endParaRPr>
          </a:p>
          <a:p>
            <a:r>
              <a:rPr lang="es-ES" dirty="0"/>
              <a:t>Debes tener </a:t>
            </a:r>
            <a:r>
              <a:rPr lang="es-ES" b="1" dirty="0"/>
              <a:t>horarios compatibles </a:t>
            </a:r>
            <a:r>
              <a:rPr lang="es-ES" dirty="0"/>
              <a:t>con tus estudios.</a:t>
            </a:r>
          </a:p>
          <a:p>
            <a:endParaRPr lang="es-ES" dirty="0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2E531C6F-92A7-72C4-22E2-B5F8E4330E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80120" y="4877752"/>
            <a:ext cx="3520440" cy="1980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0474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contenido 5"/>
          <p:cNvSpPr>
            <a:spLocks noGrp="1"/>
          </p:cNvSpPr>
          <p:nvPr>
            <p:ph sz="half" idx="1"/>
          </p:nvPr>
        </p:nvSpPr>
        <p:spPr>
          <a:xfrm>
            <a:off x="293656" y="1659000"/>
            <a:ext cx="6386544" cy="4351338"/>
          </a:xfrm>
        </p:spPr>
        <p:txBody>
          <a:bodyPr/>
          <a:lstStyle/>
          <a:p>
            <a:pPr marL="342900" lvl="0" indent="-342900">
              <a:spcBef>
                <a:spcPts val="0"/>
              </a:spcBef>
              <a:buClr>
                <a:schemeClr val="dk1"/>
              </a:buClr>
              <a:buSzPts val="2400"/>
              <a:buFont typeface="Arial"/>
              <a:buChar char="•"/>
            </a:pPr>
            <a:r>
              <a:rPr lang="es-ES" dirty="0"/>
              <a:t>En  empresas, instituciones, hospitales, entidades públicas y privadas, tanto de </a:t>
            </a:r>
            <a:r>
              <a:rPr lang="es-ES" b="1" dirty="0">
                <a:solidFill>
                  <a:srgbClr val="C00000"/>
                </a:solidFill>
              </a:rPr>
              <a:t>ámbito nacional como internacional</a:t>
            </a:r>
            <a:r>
              <a:rPr lang="es-ES" dirty="0"/>
              <a:t>.</a:t>
            </a:r>
          </a:p>
          <a:p>
            <a:pPr marL="342900" lvl="0" indent="-342900">
              <a:buClr>
                <a:schemeClr val="dk1"/>
              </a:buClr>
              <a:buSzPts val="2400"/>
              <a:buFont typeface="Arial"/>
              <a:buChar char="•"/>
            </a:pPr>
            <a:r>
              <a:rPr lang="es-ES" dirty="0"/>
              <a:t>En la </a:t>
            </a:r>
            <a:r>
              <a:rPr lang="es-ES" b="1" dirty="0">
                <a:solidFill>
                  <a:srgbClr val="C00000"/>
                </a:solidFill>
              </a:rPr>
              <a:t>propia Universidad</a:t>
            </a:r>
            <a:r>
              <a:rPr lang="es-ES" dirty="0"/>
              <a:t>: Centros, Institutos de Investigación, Laboratorios, Departamentos.</a:t>
            </a:r>
          </a:p>
          <a:p>
            <a:endParaRPr lang="es-ES" dirty="0"/>
          </a:p>
        </p:txBody>
      </p:sp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2830518" y="0"/>
            <a:ext cx="6785787" cy="1325563"/>
          </a:xfrm>
        </p:spPr>
        <p:txBody>
          <a:bodyPr/>
          <a:lstStyle/>
          <a:p>
            <a:pPr algn="ctr"/>
            <a:r>
              <a:rPr lang="es-ES" dirty="0"/>
              <a:t>¿</a:t>
            </a:r>
            <a:r>
              <a:rPr lang="es-ES" b="1" dirty="0"/>
              <a:t>Dónde</a:t>
            </a:r>
            <a:r>
              <a:rPr lang="es-ES" dirty="0"/>
              <a:t> se pueden hacer las prácticas?</a:t>
            </a:r>
          </a:p>
        </p:txBody>
      </p:sp>
      <p:pic>
        <p:nvPicPr>
          <p:cNvPr id="7" name="Google Shape;7133;p29" descr="Telefónica acelera la integración de la nueva filial británica Cancom UK&amp;amp;I  | Compañías | Cinco Días"/>
          <p:cNvPicPr preferRelativeResize="0">
            <a:picLocks noGrp="1"/>
          </p:cNvPicPr>
          <p:nvPr>
            <p:ph sz="half" idx="2"/>
          </p:nvPr>
        </p:nvPicPr>
        <p:blipFill rotWithShape="1">
          <a:blip r:embed="rId2">
            <a:alphaModFix/>
          </a:blip>
          <a:srcRect/>
          <a:stretch/>
        </p:blipFill>
        <p:spPr>
          <a:xfrm>
            <a:off x="6680200" y="1659000"/>
            <a:ext cx="5181600" cy="2342294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7134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81913" y="4313079"/>
            <a:ext cx="3906899" cy="247081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3F90FD12-D0EE-157B-1F5F-EFB9DB9269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72808" y="4000500"/>
            <a:ext cx="4448175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718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/>
          <p:cNvSpPr>
            <a:spLocks noGrp="1"/>
          </p:cNvSpPr>
          <p:nvPr>
            <p:ph sz="half" idx="1"/>
          </p:nvPr>
        </p:nvSpPr>
        <p:spPr>
          <a:xfrm>
            <a:off x="374588" y="1832052"/>
            <a:ext cx="5181600" cy="4713817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s-ES" sz="3500" b="1" u="sng" dirty="0">
                <a:solidFill>
                  <a:srgbClr val="C00000"/>
                </a:solidFill>
              </a:rPr>
              <a:t>Tutor profesional</a:t>
            </a:r>
          </a:p>
          <a:p>
            <a:pPr lvl="0" indent="0" algn="just">
              <a:spcBef>
                <a:spcPts val="0"/>
              </a:spcBef>
              <a:buClr>
                <a:schemeClr val="dk1"/>
              </a:buClr>
              <a:buSzPts val="2400"/>
              <a:buNone/>
            </a:pPr>
            <a:endParaRPr lang="es-ES" b="1" dirty="0"/>
          </a:p>
          <a:p>
            <a:pPr lvl="0" indent="0" algn="just">
              <a:spcBef>
                <a:spcPts val="0"/>
              </a:spcBef>
              <a:buClr>
                <a:schemeClr val="dk1"/>
              </a:buClr>
              <a:buSzPts val="2400"/>
              <a:buNone/>
            </a:pPr>
            <a:r>
              <a:rPr lang="es-ES" b="1" dirty="0"/>
              <a:t>Lo designa la empresa</a:t>
            </a:r>
            <a:r>
              <a:rPr lang="es-ES" dirty="0"/>
              <a:t>, profesional con conocimientos y experiencia suficiente para realizar la tutela.</a:t>
            </a:r>
          </a:p>
          <a:p>
            <a:pPr marL="571500" lvl="0" indent="-342900" algn="just">
              <a:buClr>
                <a:schemeClr val="dk1"/>
              </a:buClr>
              <a:buSzPts val="2200"/>
            </a:pPr>
            <a:r>
              <a:rPr lang="es-ES" b="1" dirty="0"/>
              <a:t>Dirigirá tu actividad </a:t>
            </a:r>
            <a:r>
              <a:rPr lang="es-ES" dirty="0"/>
              <a:t>según el proyecto formativo e </a:t>
            </a:r>
            <a:r>
              <a:rPr lang="es-ES" b="1" dirty="0"/>
              <a:t>informará a la Universidad </a:t>
            </a:r>
            <a:r>
              <a:rPr lang="es-ES" dirty="0"/>
              <a:t>sobre la marcha de las prácticas.</a:t>
            </a:r>
          </a:p>
          <a:p>
            <a:pPr marL="571500" lvl="0" indent="-342900" algn="just">
              <a:buClr>
                <a:schemeClr val="dk1"/>
              </a:buClr>
              <a:buSzPts val="2200"/>
            </a:pPr>
            <a:r>
              <a:rPr lang="es-ES" b="1" dirty="0"/>
              <a:t>Facilitará tu integración </a:t>
            </a:r>
            <a:r>
              <a:rPr lang="es-ES" dirty="0"/>
              <a:t>en el centro de trabajo, informándote sobre la organización y funcionamiento de la Entidad.</a:t>
            </a:r>
          </a:p>
          <a:p>
            <a:endParaRPr lang="es-ES" b="1" u="sng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2"/>
          </p:nvPr>
        </p:nvSpPr>
        <p:spPr>
          <a:xfrm>
            <a:off x="6223410" y="1832053"/>
            <a:ext cx="5748867" cy="4351338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s-ES" sz="3500" b="1" u="sng" dirty="0">
                <a:solidFill>
                  <a:srgbClr val="C00000"/>
                </a:solidFill>
              </a:rPr>
              <a:t>Tutor académico</a:t>
            </a:r>
          </a:p>
          <a:p>
            <a:pPr marL="0" lvl="0" indent="0">
              <a:spcBef>
                <a:spcPts val="0"/>
              </a:spcBef>
              <a:buClr>
                <a:schemeClr val="dk1"/>
              </a:buClr>
              <a:buSzPct val="100000"/>
              <a:buNone/>
            </a:pPr>
            <a:endParaRPr lang="es-ES" b="1" dirty="0"/>
          </a:p>
          <a:p>
            <a:pPr marL="0" lvl="0" indent="0">
              <a:spcBef>
                <a:spcPts val="0"/>
              </a:spcBef>
              <a:buClr>
                <a:schemeClr val="dk1"/>
              </a:buClr>
              <a:buSzPct val="100000"/>
              <a:buNone/>
            </a:pPr>
            <a:r>
              <a:rPr lang="es-ES" b="1" dirty="0"/>
              <a:t>Profesor de la Escuela</a:t>
            </a:r>
            <a:r>
              <a:rPr lang="es-ES" dirty="0"/>
              <a:t>. Supervisará las prácticas, </a:t>
            </a:r>
            <a:r>
              <a:rPr lang="es-ES" dirty="0">
                <a:solidFill>
                  <a:srgbClr val="00B050"/>
                </a:solidFill>
              </a:rPr>
              <a:t>te orientará y te evaluará</a:t>
            </a:r>
            <a:r>
              <a:rPr lang="es-ES" dirty="0"/>
              <a:t>. </a:t>
            </a:r>
          </a:p>
          <a:p>
            <a:pPr lvl="0">
              <a:buClr>
                <a:schemeClr val="dk1"/>
              </a:buClr>
              <a:buSzPct val="100000"/>
            </a:pPr>
            <a:r>
              <a:rPr lang="es-ES" dirty="0"/>
              <a:t>Puedes contactar con algún profesor de la temática de tus prácticas para que sea tu tutor e informa a la Oficina.</a:t>
            </a:r>
          </a:p>
          <a:p>
            <a:pPr lvl="0">
              <a:buClr>
                <a:schemeClr val="dk1"/>
              </a:buClr>
              <a:buSzPct val="100000"/>
            </a:pPr>
            <a:r>
              <a:rPr lang="es-ES" dirty="0">
                <a:solidFill>
                  <a:srgbClr val="00B050"/>
                </a:solidFill>
              </a:rPr>
              <a:t>Lo asignará la Oficina de Prácticas, salvo que nos informes que tienes ya uno.</a:t>
            </a:r>
          </a:p>
          <a:p>
            <a:pPr marL="0" indent="0">
              <a:buNone/>
            </a:pPr>
            <a:endParaRPr lang="es-ES" sz="2600" b="1" u="sng" dirty="0"/>
          </a:p>
          <a:p>
            <a:endParaRPr lang="es-ES" sz="2600" dirty="0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2830516" y="0"/>
            <a:ext cx="6785787" cy="1325563"/>
          </a:xfrm>
        </p:spPr>
        <p:txBody>
          <a:bodyPr/>
          <a:lstStyle/>
          <a:p>
            <a:pPr algn="ctr"/>
            <a:r>
              <a:rPr lang="es-ES" dirty="0"/>
              <a:t>Tutores Profesionales y Académicos</a:t>
            </a:r>
          </a:p>
        </p:txBody>
      </p:sp>
      <p:pic>
        <p:nvPicPr>
          <p:cNvPr id="5" name="Google Shape;7206;p3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350352" y="1473750"/>
            <a:ext cx="1078894" cy="9317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944483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/>
          <p:cNvSpPr>
            <a:spLocks noGrp="1"/>
          </p:cNvSpPr>
          <p:nvPr>
            <p:ph sz="half" idx="1"/>
          </p:nvPr>
        </p:nvSpPr>
        <p:spPr>
          <a:xfrm>
            <a:off x="195329" y="1822450"/>
            <a:ext cx="5181600" cy="4351338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es-ES" sz="4000" b="1" u="sng" dirty="0">
                <a:solidFill>
                  <a:srgbClr val="C00000"/>
                </a:solidFill>
              </a:rPr>
              <a:t>Periodo</a:t>
            </a:r>
            <a:endParaRPr lang="es-ES" sz="4000" dirty="0">
              <a:solidFill>
                <a:srgbClr val="C00000"/>
              </a:solidFill>
            </a:endParaRPr>
          </a:p>
          <a:p>
            <a:pPr marL="0" lvl="0" indent="0" algn="just">
              <a:buNone/>
            </a:pPr>
            <a:r>
              <a:rPr lang="es-ES" dirty="0"/>
              <a:t>Deberán estar comprendidas dentro del </a:t>
            </a:r>
            <a:r>
              <a:rPr lang="es-ES" b="1" u="sng" dirty="0"/>
              <a:t>curso académico</a:t>
            </a:r>
            <a:r>
              <a:rPr lang="es-ES" dirty="0"/>
              <a:t>, computado del </a:t>
            </a:r>
            <a:r>
              <a:rPr lang="es-ES" b="1" dirty="0">
                <a:solidFill>
                  <a:srgbClr val="7030A0"/>
                </a:solidFill>
              </a:rPr>
              <a:t>15</a:t>
            </a:r>
            <a:r>
              <a:rPr lang="es-ES" b="1" dirty="0"/>
              <a:t> de septiembre al 31 de agosto, ambos inclusive.</a:t>
            </a:r>
            <a:endParaRPr lang="es-ES" dirty="0"/>
          </a:p>
          <a:p>
            <a:pPr marL="0" indent="0" algn="just">
              <a:buNone/>
            </a:pPr>
            <a:endParaRPr lang="es-ES" b="1" u="sng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es-ES" sz="4000" b="1" u="sng" dirty="0">
                <a:solidFill>
                  <a:srgbClr val="C00000"/>
                </a:solidFill>
              </a:rPr>
              <a:t>Dedicación</a:t>
            </a:r>
          </a:p>
          <a:p>
            <a:pPr marL="0" indent="0">
              <a:buNone/>
            </a:pPr>
            <a:endParaRPr lang="es-ES" b="1" u="sng" dirty="0"/>
          </a:p>
          <a:p>
            <a:pPr marL="0" lvl="0" indent="0" algn="just">
              <a:spcBef>
                <a:spcPts val="0"/>
              </a:spcBef>
              <a:buClr>
                <a:schemeClr val="dk1"/>
              </a:buClr>
              <a:buSzPct val="100000"/>
              <a:buNone/>
            </a:pPr>
            <a:r>
              <a:rPr lang="es-ES" b="1" u="sng" dirty="0"/>
              <a:t>Dedicación temporal</a:t>
            </a:r>
            <a:r>
              <a:rPr lang="es-ES" dirty="0"/>
              <a:t>:  </a:t>
            </a:r>
          </a:p>
          <a:p>
            <a:pPr marL="0" lvl="0" indent="0" algn="just">
              <a:buClr>
                <a:schemeClr val="dk1"/>
              </a:buClr>
              <a:buSzPct val="100000"/>
              <a:buNone/>
            </a:pPr>
            <a:r>
              <a:rPr lang="es-ES" dirty="0"/>
              <a:t>hasta un máximo de </a:t>
            </a:r>
            <a:r>
              <a:rPr lang="es-ES" b="1" dirty="0">
                <a:solidFill>
                  <a:srgbClr val="C00000"/>
                </a:solidFill>
              </a:rPr>
              <a:t>900 horas por curso académico</a:t>
            </a:r>
            <a:r>
              <a:rPr lang="es-ES" dirty="0"/>
              <a:t>, computándose en este máximo todas las realizadas (</a:t>
            </a:r>
            <a:r>
              <a:rPr lang="es-ES" b="1" dirty="0"/>
              <a:t>curriculares y/o extracurriculares</a:t>
            </a:r>
            <a:r>
              <a:rPr lang="es-ES" dirty="0"/>
              <a:t>).</a:t>
            </a:r>
          </a:p>
          <a:p>
            <a:pPr marL="0" lvl="0" indent="0" algn="just">
              <a:buClr>
                <a:schemeClr val="dk1"/>
              </a:buClr>
              <a:buSzPct val="100000"/>
              <a:buNone/>
            </a:pPr>
            <a:r>
              <a:rPr lang="es-ES" b="1" dirty="0">
                <a:solidFill>
                  <a:srgbClr val="C00000"/>
                </a:solidFill>
              </a:rPr>
              <a:t>1800 horas </a:t>
            </a:r>
            <a:r>
              <a:rPr lang="es-ES" dirty="0"/>
              <a:t>por titulación.</a:t>
            </a:r>
          </a:p>
          <a:p>
            <a:pPr marL="0" lvl="0" indent="0" algn="just">
              <a:buClr>
                <a:schemeClr val="dk1"/>
              </a:buClr>
              <a:buSzPct val="100000"/>
              <a:buNone/>
            </a:pPr>
            <a:endParaRPr lang="es-ES" dirty="0"/>
          </a:p>
          <a:p>
            <a:pPr marL="0" lvl="0" indent="0" algn="just">
              <a:buClr>
                <a:schemeClr val="dk1"/>
              </a:buClr>
              <a:buSzPct val="100000"/>
              <a:buNone/>
            </a:pPr>
            <a:r>
              <a:rPr lang="es-ES" b="1" u="sng" dirty="0"/>
              <a:t>Dedicación semanal</a:t>
            </a:r>
            <a:r>
              <a:rPr lang="es-ES" dirty="0"/>
              <a:t>: </a:t>
            </a:r>
          </a:p>
          <a:p>
            <a:pPr lvl="0" algn="just">
              <a:buClr>
                <a:schemeClr val="dk1"/>
              </a:buClr>
              <a:buSzPct val="100000"/>
            </a:pPr>
            <a:r>
              <a:rPr lang="es-ES" dirty="0"/>
              <a:t>Máximo </a:t>
            </a:r>
            <a:r>
              <a:rPr lang="es-ES" b="1" dirty="0">
                <a:solidFill>
                  <a:srgbClr val="C00000"/>
                </a:solidFill>
              </a:rPr>
              <a:t>25 horas/semanales </a:t>
            </a:r>
            <a:r>
              <a:rPr lang="es-ES" dirty="0"/>
              <a:t>(</a:t>
            </a:r>
            <a:r>
              <a:rPr lang="es-ES" b="1" dirty="0"/>
              <a:t>5 horas/día</a:t>
            </a:r>
            <a:r>
              <a:rPr lang="es-ES" dirty="0"/>
              <a:t>).</a:t>
            </a:r>
          </a:p>
          <a:p>
            <a:pPr lvl="0" algn="just">
              <a:buClr>
                <a:schemeClr val="dk1"/>
              </a:buClr>
              <a:buSzPct val="100000"/>
            </a:pPr>
            <a:r>
              <a:rPr lang="es-ES" dirty="0"/>
              <a:t>Hasta </a:t>
            </a:r>
            <a:r>
              <a:rPr lang="es-ES" b="1" dirty="0">
                <a:solidFill>
                  <a:srgbClr val="C00000"/>
                </a:solidFill>
              </a:rPr>
              <a:t>35 horas/semanales </a:t>
            </a:r>
            <a:r>
              <a:rPr lang="es-ES" dirty="0"/>
              <a:t>(</a:t>
            </a:r>
            <a:r>
              <a:rPr lang="es-ES" b="1" dirty="0"/>
              <a:t>7 horas/día</a:t>
            </a:r>
            <a:r>
              <a:rPr lang="es-ES" dirty="0"/>
              <a:t>) durante el período vacacional (junio, julio y agosto) o si solo te falta por realizar el TFG/TFM.</a:t>
            </a:r>
            <a:endParaRPr lang="es-ES" b="1" u="sng" dirty="0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2786129" y="0"/>
            <a:ext cx="6785787" cy="1325563"/>
          </a:xfrm>
        </p:spPr>
        <p:txBody>
          <a:bodyPr/>
          <a:lstStyle/>
          <a:p>
            <a:pPr algn="ctr"/>
            <a:r>
              <a:rPr lang="es-ES" dirty="0"/>
              <a:t>Requisitos de las prácticas académicas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020" y="2973692"/>
            <a:ext cx="5216231" cy="2841181"/>
          </a:xfrm>
          <a:prstGeom prst="rect">
            <a:avLst/>
          </a:prstGeom>
        </p:spPr>
      </p:pic>
      <p:pic>
        <p:nvPicPr>
          <p:cNvPr id="6" name="Google Shape;7217;p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364518" y="1530836"/>
            <a:ext cx="838790" cy="8387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6689052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FE79D776E88209489B12906B4BAB47F9" ma:contentTypeVersion="4" ma:contentTypeDescription="Crear nuevo documento." ma:contentTypeScope="" ma:versionID="66c94c6a21f79c84e692a0d855e79b1d">
  <xsd:schema xmlns:xsd="http://www.w3.org/2001/XMLSchema" xmlns:xs="http://www.w3.org/2001/XMLSchema" xmlns:p="http://schemas.microsoft.com/office/2006/metadata/properties" xmlns:ns2="4ffd4f04-12db-4d82-9d36-490c938c9e3b" targetNamespace="http://schemas.microsoft.com/office/2006/metadata/properties" ma:root="true" ma:fieldsID="1a9b2a49438ad324cb2a4f34028a6891" ns2:_="">
    <xsd:import namespace="4ffd4f04-12db-4d82-9d36-490c938c9e3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ffd4f04-12db-4d82-9d36-490c938c9e3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73B2408-93C9-40F0-A7B6-0EB6651C930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B61D7BC-E642-4F7D-9D3E-762B0F2FC1B7}">
  <ds:schemaRefs>
    <ds:schemaRef ds:uri="http://schemas.microsoft.com/office/infopath/2007/PartnerControls"/>
    <ds:schemaRef ds:uri="http://www.w3.org/XML/1998/namespace"/>
    <ds:schemaRef ds:uri="http://purl.org/dc/dcmitype/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4ffd4f04-12db-4d82-9d36-490c938c9e3b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8B852582-7E89-4130-AF55-314BE3DC998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ffd4f04-12db-4d82-9d36-490c938c9e3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1270</TotalTime>
  <Words>1894</Words>
  <Application>Microsoft Office PowerPoint</Application>
  <PresentationFormat>Panorámica</PresentationFormat>
  <Paragraphs>217</Paragraphs>
  <Slides>25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25</vt:i4>
      </vt:variant>
    </vt:vector>
  </HeadingPairs>
  <TitlesOfParts>
    <vt:vector size="33" baseType="lpstr">
      <vt:lpstr>Arial</vt:lpstr>
      <vt:lpstr>Calibri</vt:lpstr>
      <vt:lpstr>Calibri Light</vt:lpstr>
      <vt:lpstr>Roboto</vt:lpstr>
      <vt:lpstr>Roboto Light</vt:lpstr>
      <vt:lpstr>Roboto Thin</vt:lpstr>
      <vt:lpstr>Segoe UI</vt:lpstr>
      <vt:lpstr>Tema de Office</vt:lpstr>
      <vt:lpstr>Sesión Informativa Prácticas Académicas 2 de octubre de 2025</vt:lpstr>
      <vt:lpstr>¿Quiénes somos?</vt:lpstr>
      <vt:lpstr>Objetivo de las prácticas</vt:lpstr>
      <vt:lpstr>Modalidad de las prácticas académicas</vt:lpstr>
      <vt:lpstr>Convenios y anexos de prácticas</vt:lpstr>
      <vt:lpstr>Requisitos para la realización de prácticas</vt:lpstr>
      <vt:lpstr>¿Dónde se pueden hacer las prácticas?</vt:lpstr>
      <vt:lpstr>Tutores Profesionales y Académicos</vt:lpstr>
      <vt:lpstr>Requisitos de las prácticas académicas</vt:lpstr>
      <vt:lpstr>Duración de las prácticas curriculares</vt:lpstr>
      <vt:lpstr>Cuantía de la ayuda</vt:lpstr>
      <vt:lpstr>Portal de prácticas (UPM)</vt:lpstr>
      <vt:lpstr>Portal de prácticas (UPM)</vt:lpstr>
      <vt:lpstr>Tramitación. ALUMNOS</vt:lpstr>
      <vt:lpstr>Tramitación. ALUMNOS (I)</vt:lpstr>
      <vt:lpstr>Tramitación. ALUMNOS (II)</vt:lpstr>
      <vt:lpstr>Visto Bueno Tutores</vt:lpstr>
      <vt:lpstr>Tramitación. ALUMNOS</vt:lpstr>
      <vt:lpstr>Realización de las prácticas</vt:lpstr>
      <vt:lpstr>Evaluación de prácticas curriculares</vt:lpstr>
      <vt:lpstr>Evaluación de prácticas curriculares</vt:lpstr>
      <vt:lpstr>Calificación</vt:lpstr>
      <vt:lpstr>Becas curriculares en departamentos de la ETSIT</vt:lpstr>
      <vt:lpstr>Anímate a solicitarlas  ….¡¡VAMOS!!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Sesión Informativa Prácticas Académicas</dc:title>
  <dc:creator>Jesús Fraile Ardanuy</dc:creator>
  <cp:lastModifiedBy>PALOMA GARCIA PLA</cp:lastModifiedBy>
  <cp:revision>195</cp:revision>
  <cp:lastPrinted>2024-02-13T09:57:55Z</cp:lastPrinted>
  <dcterms:created xsi:type="dcterms:W3CDTF">2024-01-23T17:45:16Z</dcterms:created>
  <dcterms:modified xsi:type="dcterms:W3CDTF">2025-10-05T16:48:37Z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0x010100FE79D776E88209489B12906B4BAB47F9</vt:lpwstr>
  </property>
</Properties>
</file>